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Brice BoldCondensed" charset="1" panose="00000000000000000000"/>
      <p:regular r:id="rId23"/>
    </p:embeddedFont>
    <p:embeddedFont>
      <p:font typeface="Canva Sans Bold" charset="1" panose="020B0803030501040103"/>
      <p:regular r:id="rId24"/>
    </p:embeddedFont>
    <p:embeddedFont>
      <p:font typeface="Canva Sans" charset="1" panose="020B0503030501040103"/>
      <p:regular r:id="rId25"/>
    </p:embeddedFont>
    <p:embeddedFont>
      <p:font typeface="Agrandir Narrow Bold Italics" charset="1" panose="00000806000000000000"/>
      <p:regular r:id="rId26"/>
    </p:embeddedFont>
    <p:embeddedFont>
      <p:font typeface="Agrandir Narrow Italics" charset="1" panose="00000506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476321" y="-263535"/>
            <a:ext cx="19240642" cy="10774759"/>
          </a:xfrm>
          <a:custGeom>
            <a:avLst/>
            <a:gdLst/>
            <a:ahLst/>
            <a:cxnLst/>
            <a:rect r="r" b="b" t="t" l="l"/>
            <a:pathLst>
              <a:path h="10774759" w="19240642">
                <a:moveTo>
                  <a:pt x="0" y="0"/>
                </a:moveTo>
                <a:lnTo>
                  <a:pt x="19240642" y="0"/>
                </a:lnTo>
                <a:lnTo>
                  <a:pt x="19240642" y="10774760"/>
                </a:lnTo>
                <a:lnTo>
                  <a:pt x="0" y="10774760"/>
                </a:lnTo>
                <a:lnTo>
                  <a:pt x="0" y="0"/>
                </a:lnTo>
                <a:close/>
              </a:path>
            </a:pathLst>
          </a:custGeom>
          <a:blipFill>
            <a:blip r:embed="rId2"/>
            <a:stretch>
              <a:fillRect l="0" t="0" r="0" b="0"/>
            </a:stretch>
          </a:blipFill>
        </p:spPr>
      </p:sp>
      <p:sp>
        <p:nvSpPr>
          <p:cNvPr name="Freeform 3" id="3"/>
          <p:cNvSpPr/>
          <p:nvPr/>
        </p:nvSpPr>
        <p:spPr>
          <a:xfrm flipH="false" flipV="false" rot="0">
            <a:off x="14611615" y="3907417"/>
            <a:ext cx="3860183" cy="6379583"/>
          </a:xfrm>
          <a:custGeom>
            <a:avLst/>
            <a:gdLst/>
            <a:ahLst/>
            <a:cxnLst/>
            <a:rect r="r" b="b" t="t" l="l"/>
            <a:pathLst>
              <a:path h="6379583" w="3860183">
                <a:moveTo>
                  <a:pt x="0" y="0"/>
                </a:moveTo>
                <a:lnTo>
                  <a:pt x="3860183" y="0"/>
                </a:lnTo>
                <a:lnTo>
                  <a:pt x="3860183" y="6379583"/>
                </a:lnTo>
                <a:lnTo>
                  <a:pt x="0" y="6379583"/>
                </a:lnTo>
                <a:lnTo>
                  <a:pt x="0" y="0"/>
                </a:lnTo>
                <a:close/>
              </a:path>
            </a:pathLst>
          </a:custGeom>
          <a:blipFill>
            <a:blip r:embed="rId3"/>
            <a:stretch>
              <a:fillRect l="-1977" t="0" r="-2553" b="0"/>
            </a:stretch>
          </a:blipFill>
        </p:spPr>
      </p:sp>
      <p:sp>
        <p:nvSpPr>
          <p:cNvPr name="Freeform 4" id="4"/>
          <p:cNvSpPr/>
          <p:nvPr/>
        </p:nvSpPr>
        <p:spPr>
          <a:xfrm flipH="false" flipV="false" rot="0">
            <a:off x="0" y="2515535"/>
            <a:ext cx="5187279" cy="8259980"/>
          </a:xfrm>
          <a:custGeom>
            <a:avLst/>
            <a:gdLst/>
            <a:ahLst/>
            <a:cxnLst/>
            <a:rect r="r" b="b" t="t" l="l"/>
            <a:pathLst>
              <a:path h="8259980" w="5187279">
                <a:moveTo>
                  <a:pt x="0" y="0"/>
                </a:moveTo>
                <a:lnTo>
                  <a:pt x="5187279" y="0"/>
                </a:lnTo>
                <a:lnTo>
                  <a:pt x="5187279" y="8259980"/>
                </a:lnTo>
                <a:lnTo>
                  <a:pt x="0" y="8259980"/>
                </a:lnTo>
                <a:lnTo>
                  <a:pt x="0" y="0"/>
                </a:lnTo>
                <a:close/>
              </a:path>
            </a:pathLst>
          </a:custGeom>
          <a:blipFill>
            <a:blip r:embed="rId4"/>
            <a:stretch>
              <a:fillRect l="-63771" t="-6200" r="-3434" b="0"/>
            </a:stretch>
          </a:blipFill>
        </p:spPr>
      </p:sp>
      <p:sp>
        <p:nvSpPr>
          <p:cNvPr name="Freeform 5" id="5"/>
          <p:cNvSpPr/>
          <p:nvPr/>
        </p:nvSpPr>
        <p:spPr>
          <a:xfrm flipH="false" flipV="false" rot="0">
            <a:off x="15125723" y="406346"/>
            <a:ext cx="3162277" cy="622354"/>
          </a:xfrm>
          <a:custGeom>
            <a:avLst/>
            <a:gdLst/>
            <a:ahLst/>
            <a:cxnLst/>
            <a:rect r="r" b="b" t="t" l="l"/>
            <a:pathLst>
              <a:path h="622354" w="3162277">
                <a:moveTo>
                  <a:pt x="0" y="0"/>
                </a:moveTo>
                <a:lnTo>
                  <a:pt x="3162277" y="0"/>
                </a:lnTo>
                <a:lnTo>
                  <a:pt x="3162277" y="622354"/>
                </a:lnTo>
                <a:lnTo>
                  <a:pt x="0" y="622354"/>
                </a:lnTo>
                <a:lnTo>
                  <a:pt x="0" y="0"/>
                </a:lnTo>
                <a:close/>
              </a:path>
            </a:pathLst>
          </a:custGeom>
          <a:blipFill>
            <a:blip r:embed="rId5"/>
            <a:stretch>
              <a:fillRect l="0" t="-2293" r="0" b="-2293"/>
            </a:stretch>
          </a:blipFill>
        </p:spPr>
      </p:sp>
      <p:sp>
        <p:nvSpPr>
          <p:cNvPr name="Freeform 6" id="6"/>
          <p:cNvSpPr/>
          <p:nvPr/>
        </p:nvSpPr>
        <p:spPr>
          <a:xfrm flipH="false" flipV="false" rot="0">
            <a:off x="6714862" y="8604250"/>
            <a:ext cx="1553519" cy="1576450"/>
          </a:xfrm>
          <a:custGeom>
            <a:avLst/>
            <a:gdLst/>
            <a:ahLst/>
            <a:cxnLst/>
            <a:rect r="r" b="b" t="t" l="l"/>
            <a:pathLst>
              <a:path h="1576450" w="1553519">
                <a:moveTo>
                  <a:pt x="0" y="0"/>
                </a:moveTo>
                <a:lnTo>
                  <a:pt x="1553519" y="0"/>
                </a:lnTo>
                <a:lnTo>
                  <a:pt x="1553519" y="1576450"/>
                </a:lnTo>
                <a:lnTo>
                  <a:pt x="0" y="15764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243957" y="1528713"/>
            <a:ext cx="14015343" cy="1234539"/>
          </a:xfrm>
          <a:prstGeom prst="rect">
            <a:avLst/>
          </a:prstGeom>
        </p:spPr>
        <p:txBody>
          <a:bodyPr anchor="t" rtlCol="false" tIns="0" lIns="0" bIns="0" rIns="0">
            <a:spAutoFit/>
          </a:bodyPr>
          <a:lstStyle/>
          <a:p>
            <a:pPr algn="ctr">
              <a:lnSpc>
                <a:spcPts val="8959"/>
              </a:lnSpc>
            </a:pPr>
            <a:r>
              <a:rPr lang="en-US" sz="10067" spc="-261">
                <a:solidFill>
                  <a:srgbClr val="FFFAF5"/>
                </a:solidFill>
                <a:latin typeface="Brice BoldCondensed"/>
                <a:ea typeface="Brice BoldCondensed"/>
                <a:cs typeface="Brice BoldCondensed"/>
                <a:sym typeface="Brice BoldCondensed"/>
              </a:rPr>
              <a:t>FP20 ANALYTICS CHALLENGE 22 </a:t>
            </a:r>
          </a:p>
        </p:txBody>
      </p:sp>
      <p:sp>
        <p:nvSpPr>
          <p:cNvPr name="TextBox 8" id="8"/>
          <p:cNvSpPr txBox="true"/>
          <p:nvPr/>
        </p:nvSpPr>
        <p:spPr>
          <a:xfrm rot="0">
            <a:off x="4072876" y="2844164"/>
            <a:ext cx="12277723" cy="2299336"/>
          </a:xfrm>
          <a:prstGeom prst="rect">
            <a:avLst/>
          </a:prstGeom>
        </p:spPr>
        <p:txBody>
          <a:bodyPr anchor="t" rtlCol="false" tIns="0" lIns="0" bIns="0" rIns="0">
            <a:spAutoFit/>
          </a:bodyPr>
          <a:lstStyle/>
          <a:p>
            <a:pPr algn="ctr">
              <a:lnSpc>
                <a:spcPts val="9239"/>
              </a:lnSpc>
            </a:pPr>
            <a:r>
              <a:rPr lang="en-US" sz="6599" b="true">
                <a:solidFill>
                  <a:srgbClr val="FFFFFF"/>
                </a:solidFill>
                <a:latin typeface="Canva Sans Bold"/>
                <a:ea typeface="Canva Sans Bold"/>
                <a:cs typeface="Canva Sans Bold"/>
                <a:sym typeface="Canva Sans Bold"/>
              </a:rPr>
              <a:t>Christmas Sales and Trends Analysis</a:t>
            </a:r>
          </a:p>
        </p:txBody>
      </p:sp>
      <p:sp>
        <p:nvSpPr>
          <p:cNvPr name="TextBox 9" id="9"/>
          <p:cNvSpPr txBox="true"/>
          <p:nvPr/>
        </p:nvSpPr>
        <p:spPr>
          <a:xfrm rot="0">
            <a:off x="9795964" y="8528050"/>
            <a:ext cx="4237196" cy="138430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a:ea typeface="Canva Sans"/>
                <a:cs typeface="Canva Sans"/>
                <a:sym typeface="Canva Sans"/>
              </a:rPr>
              <a:t>Presented by</a:t>
            </a:r>
          </a:p>
          <a:p>
            <a:pPr algn="ctr">
              <a:lnSpc>
                <a:spcPts val="5599"/>
              </a:lnSpc>
            </a:pPr>
            <a:r>
              <a:rPr lang="en-US" sz="3999" b="true">
                <a:solidFill>
                  <a:srgbClr val="FFFFFF"/>
                </a:solidFill>
                <a:latin typeface="Canva Sans Bold"/>
                <a:ea typeface="Canva Sans Bold"/>
                <a:cs typeface="Canva Sans Bold"/>
                <a:sym typeface="Canva Sans Bold"/>
              </a:rPr>
              <a:t>Kalpana 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1318164" y="1210523"/>
            <a:ext cx="15651672" cy="2641220"/>
          </a:xfrm>
          <a:custGeom>
            <a:avLst/>
            <a:gdLst/>
            <a:ahLst/>
            <a:cxnLst/>
            <a:rect r="r" b="b" t="t" l="l"/>
            <a:pathLst>
              <a:path h="2641220" w="15651672">
                <a:moveTo>
                  <a:pt x="0" y="0"/>
                </a:moveTo>
                <a:lnTo>
                  <a:pt x="15651672" y="0"/>
                </a:lnTo>
                <a:lnTo>
                  <a:pt x="15651672" y="2641219"/>
                </a:lnTo>
                <a:lnTo>
                  <a:pt x="0" y="2641219"/>
                </a:lnTo>
                <a:lnTo>
                  <a:pt x="0" y="0"/>
                </a:lnTo>
                <a:close/>
              </a:path>
            </a:pathLst>
          </a:custGeom>
          <a:blipFill>
            <a:blip r:embed="rId2"/>
            <a:stretch>
              <a:fillRect l="0" t="0" r="0" b="0"/>
            </a:stretch>
          </a:blipFill>
        </p:spPr>
      </p:sp>
      <p:sp>
        <p:nvSpPr>
          <p:cNvPr name="Freeform 3" id="3"/>
          <p:cNvSpPr/>
          <p:nvPr/>
        </p:nvSpPr>
        <p:spPr>
          <a:xfrm flipH="false" flipV="false" rot="0">
            <a:off x="3405893" y="4018298"/>
            <a:ext cx="10941818" cy="4196211"/>
          </a:xfrm>
          <a:custGeom>
            <a:avLst/>
            <a:gdLst/>
            <a:ahLst/>
            <a:cxnLst/>
            <a:rect r="r" b="b" t="t" l="l"/>
            <a:pathLst>
              <a:path h="4196211" w="10941818">
                <a:moveTo>
                  <a:pt x="0" y="0"/>
                </a:moveTo>
                <a:lnTo>
                  <a:pt x="10941819" y="0"/>
                </a:lnTo>
                <a:lnTo>
                  <a:pt x="10941819" y="4196211"/>
                </a:lnTo>
                <a:lnTo>
                  <a:pt x="0" y="4196211"/>
                </a:lnTo>
                <a:lnTo>
                  <a:pt x="0" y="0"/>
                </a:lnTo>
                <a:close/>
              </a:path>
            </a:pathLst>
          </a:custGeom>
          <a:blipFill>
            <a:blip r:embed="rId3"/>
            <a:stretch>
              <a:fillRect l="0" t="0" r="0" b="0"/>
            </a:stretch>
          </a:blipFill>
        </p:spPr>
      </p:sp>
      <p:sp>
        <p:nvSpPr>
          <p:cNvPr name="TextBox 4" id="4"/>
          <p:cNvSpPr txBox="true"/>
          <p:nvPr/>
        </p:nvSpPr>
        <p:spPr>
          <a:xfrm rot="0">
            <a:off x="0" y="283741"/>
            <a:ext cx="18288000" cy="1796414"/>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5.   Which products are most popular during Christmas, and how do these preferences vary by age, gender, or location?</a:t>
            </a:r>
          </a:p>
          <a:p>
            <a:pPr algn="ctr">
              <a:lnSpc>
                <a:spcPts val="7279"/>
              </a:lnSpc>
            </a:pPr>
          </a:p>
        </p:txBody>
      </p:sp>
      <p:sp>
        <p:nvSpPr>
          <p:cNvPr name="TextBox 5" id="5"/>
          <p:cNvSpPr txBox="true"/>
          <p:nvPr/>
        </p:nvSpPr>
        <p:spPr>
          <a:xfrm rot="0">
            <a:off x="1082592" y="8328809"/>
            <a:ext cx="17205408" cy="1773155"/>
          </a:xfrm>
          <a:prstGeom prst="rect">
            <a:avLst/>
          </a:prstGeom>
        </p:spPr>
        <p:txBody>
          <a:bodyPr anchor="t" rtlCol="false" tIns="0" lIns="0" bIns="0" rIns="0">
            <a:spAutoFit/>
          </a:bodyPr>
          <a:lstStyle/>
          <a:p>
            <a:pPr algn="just" marL="553942" indent="-276971" lvl="1">
              <a:lnSpc>
                <a:spcPts val="3592"/>
              </a:lnSpc>
              <a:buFont typeface="Arial"/>
              <a:buChar char="•"/>
            </a:pPr>
            <a:r>
              <a:rPr lang="en-US" b="true" sz="2565">
                <a:solidFill>
                  <a:srgbClr val="FECD48"/>
                </a:solidFill>
                <a:latin typeface="Canva Sans Bold"/>
                <a:ea typeface="Canva Sans Bold"/>
                <a:cs typeface="Canva Sans Bold"/>
                <a:sym typeface="Canva Sans Bold"/>
              </a:rPr>
              <a:t>Toys</a:t>
            </a:r>
            <a:r>
              <a:rPr lang="en-US" sz="2565">
                <a:solidFill>
                  <a:srgbClr val="FECD48"/>
                </a:solidFill>
                <a:latin typeface="Canva Sans"/>
                <a:ea typeface="Canva Sans"/>
                <a:cs typeface="Canva Sans"/>
                <a:sym typeface="Canva Sans"/>
              </a:rPr>
              <a:t> is the most popular overall, followed by Electronics and Food.</a:t>
            </a:r>
          </a:p>
          <a:p>
            <a:pPr algn="just" marL="553942" indent="-276971" lvl="1">
              <a:lnSpc>
                <a:spcPts val="3592"/>
              </a:lnSpc>
              <a:buFont typeface="Arial"/>
              <a:buChar char="•"/>
            </a:pPr>
            <a:r>
              <a:rPr lang="en-US" sz="2565">
                <a:solidFill>
                  <a:srgbClr val="FECD48"/>
                </a:solidFill>
                <a:latin typeface="Canva Sans"/>
                <a:ea typeface="Canva Sans"/>
                <a:cs typeface="Canva Sans"/>
                <a:sym typeface="Canva Sans"/>
              </a:rPr>
              <a:t> </a:t>
            </a:r>
            <a:r>
              <a:rPr lang="en-US" b="true" sz="2565">
                <a:solidFill>
                  <a:srgbClr val="28F83B"/>
                </a:solidFill>
                <a:latin typeface="Canva Sans Bold"/>
                <a:ea typeface="Canva Sans Bold"/>
                <a:cs typeface="Canva Sans Bold"/>
                <a:sym typeface="Canva Sans Bold"/>
              </a:rPr>
              <a:t>Ontario</a:t>
            </a:r>
            <a:r>
              <a:rPr lang="en-US" sz="2565">
                <a:solidFill>
                  <a:srgbClr val="FECD48"/>
                </a:solidFill>
                <a:latin typeface="Canva Sans"/>
                <a:ea typeface="Canva Sans"/>
                <a:cs typeface="Canva Sans"/>
                <a:sym typeface="Canva Sans"/>
              </a:rPr>
              <a:t> and </a:t>
            </a:r>
            <a:r>
              <a:rPr lang="en-US" b="true" sz="2565">
                <a:solidFill>
                  <a:srgbClr val="28F83B"/>
                </a:solidFill>
                <a:latin typeface="Canva Sans Bold"/>
                <a:ea typeface="Canva Sans Bold"/>
                <a:cs typeface="Canva Sans Bold"/>
                <a:sym typeface="Canva Sans Bold"/>
              </a:rPr>
              <a:t>British columbia</a:t>
            </a:r>
            <a:r>
              <a:rPr lang="en-US" sz="2565">
                <a:solidFill>
                  <a:srgbClr val="FECD48"/>
                </a:solidFill>
                <a:latin typeface="Canva Sans"/>
                <a:ea typeface="Canva Sans"/>
                <a:cs typeface="Canva Sans"/>
                <a:sym typeface="Canva Sans"/>
              </a:rPr>
              <a:t> lead in sales across most product categories.</a:t>
            </a:r>
          </a:p>
          <a:p>
            <a:pPr algn="just" marL="553942" indent="-276971" lvl="1">
              <a:lnSpc>
                <a:spcPts val="3592"/>
              </a:lnSpc>
              <a:buFont typeface="Arial"/>
              <a:buChar char="•"/>
            </a:pPr>
            <a:r>
              <a:rPr lang="en-US" sz="2565">
                <a:solidFill>
                  <a:srgbClr val="FECD48"/>
                </a:solidFill>
                <a:latin typeface="Canva Sans"/>
                <a:ea typeface="Canva Sans"/>
                <a:cs typeface="Canva Sans"/>
                <a:sym typeface="Canva Sans"/>
              </a:rPr>
              <a:t>Youth prefer Decoration products, while Adults lean toward food and Clothing.</a:t>
            </a:r>
          </a:p>
          <a:p>
            <a:pPr algn="just" marL="553942" indent="-276971" lvl="1">
              <a:lnSpc>
                <a:spcPts val="3592"/>
              </a:lnSpc>
              <a:buFont typeface="Arial"/>
              <a:buChar char="•"/>
            </a:pPr>
            <a:r>
              <a:rPr lang="en-US" sz="2565">
                <a:solidFill>
                  <a:srgbClr val="FECD48"/>
                </a:solidFill>
                <a:latin typeface="Canva Sans"/>
                <a:ea typeface="Canva Sans"/>
                <a:cs typeface="Canva Sans"/>
                <a:sym typeface="Canva Sans"/>
              </a:rPr>
              <a:t>Females and males predominantly purchase toys, while other show a higher preference for Electronics.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6480364" y="2696199"/>
            <a:ext cx="5327273" cy="4894601"/>
          </a:xfrm>
          <a:custGeom>
            <a:avLst/>
            <a:gdLst/>
            <a:ahLst/>
            <a:cxnLst/>
            <a:rect r="r" b="b" t="t" l="l"/>
            <a:pathLst>
              <a:path h="4894601" w="5327273">
                <a:moveTo>
                  <a:pt x="0" y="0"/>
                </a:moveTo>
                <a:lnTo>
                  <a:pt x="5327272" y="0"/>
                </a:lnTo>
                <a:lnTo>
                  <a:pt x="5327272" y="4894602"/>
                </a:lnTo>
                <a:lnTo>
                  <a:pt x="0" y="4894602"/>
                </a:lnTo>
                <a:lnTo>
                  <a:pt x="0" y="0"/>
                </a:lnTo>
                <a:close/>
              </a:path>
            </a:pathLst>
          </a:custGeom>
          <a:blipFill>
            <a:blip r:embed="rId2"/>
            <a:stretch>
              <a:fillRect l="0" t="0" r="0" b="0"/>
            </a:stretch>
          </a:blipFill>
        </p:spPr>
      </p:sp>
      <p:sp>
        <p:nvSpPr>
          <p:cNvPr name="TextBox 3" id="3"/>
          <p:cNvSpPr txBox="true"/>
          <p:nvPr/>
        </p:nvSpPr>
        <p:spPr>
          <a:xfrm rot="0">
            <a:off x="0" y="283741"/>
            <a:ext cx="18288000" cy="2253614"/>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6.    How do customer satisfaction scores differ for Christmas purchases compared to non-Christmas transactions?</a:t>
            </a:r>
          </a:p>
          <a:p>
            <a:pPr algn="ctr">
              <a:lnSpc>
                <a:spcPts val="3640"/>
              </a:lnSpc>
            </a:pPr>
          </a:p>
          <a:p>
            <a:pPr algn="ctr">
              <a:lnSpc>
                <a:spcPts val="72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11465085" y="1348687"/>
            <a:ext cx="5459765" cy="6876540"/>
          </a:xfrm>
          <a:custGeom>
            <a:avLst/>
            <a:gdLst/>
            <a:ahLst/>
            <a:cxnLst/>
            <a:rect r="r" b="b" t="t" l="l"/>
            <a:pathLst>
              <a:path h="6876540" w="5459765">
                <a:moveTo>
                  <a:pt x="0" y="0"/>
                </a:moveTo>
                <a:lnTo>
                  <a:pt x="5459766" y="0"/>
                </a:lnTo>
                <a:lnTo>
                  <a:pt x="5459766" y="6876540"/>
                </a:lnTo>
                <a:lnTo>
                  <a:pt x="0" y="6876540"/>
                </a:lnTo>
                <a:lnTo>
                  <a:pt x="0" y="0"/>
                </a:lnTo>
                <a:close/>
              </a:path>
            </a:pathLst>
          </a:custGeom>
          <a:blipFill>
            <a:blip r:embed="rId2"/>
            <a:stretch>
              <a:fillRect l="0" t="0" r="0" b="0"/>
            </a:stretch>
          </a:blipFill>
        </p:spPr>
      </p:sp>
      <p:sp>
        <p:nvSpPr>
          <p:cNvPr name="Freeform 3" id="3"/>
          <p:cNvSpPr/>
          <p:nvPr/>
        </p:nvSpPr>
        <p:spPr>
          <a:xfrm flipH="false" flipV="false" rot="0">
            <a:off x="3054988" y="1667723"/>
            <a:ext cx="6241028" cy="4925770"/>
          </a:xfrm>
          <a:custGeom>
            <a:avLst/>
            <a:gdLst/>
            <a:ahLst/>
            <a:cxnLst/>
            <a:rect r="r" b="b" t="t" l="l"/>
            <a:pathLst>
              <a:path h="4925770" w="6241028">
                <a:moveTo>
                  <a:pt x="0" y="0"/>
                </a:moveTo>
                <a:lnTo>
                  <a:pt x="6241028" y="0"/>
                </a:lnTo>
                <a:lnTo>
                  <a:pt x="6241028" y="4925770"/>
                </a:lnTo>
                <a:lnTo>
                  <a:pt x="0" y="4925770"/>
                </a:lnTo>
                <a:lnTo>
                  <a:pt x="0" y="0"/>
                </a:lnTo>
                <a:close/>
              </a:path>
            </a:pathLst>
          </a:custGeom>
          <a:blipFill>
            <a:blip r:embed="rId3"/>
            <a:stretch>
              <a:fillRect l="0" t="0" r="0" b="0"/>
            </a:stretch>
          </a:blipFill>
        </p:spPr>
      </p:sp>
      <p:sp>
        <p:nvSpPr>
          <p:cNvPr name="TextBox 4" id="4"/>
          <p:cNvSpPr txBox="true"/>
          <p:nvPr/>
        </p:nvSpPr>
        <p:spPr>
          <a:xfrm rot="0">
            <a:off x="0" y="283741"/>
            <a:ext cx="18288000" cy="2710814"/>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7.What percentage of orders during Christmas include gift wrapping, and which demographics are most likely to use this service?</a:t>
            </a:r>
          </a:p>
          <a:p>
            <a:pPr algn="ctr">
              <a:lnSpc>
                <a:spcPts val="3640"/>
              </a:lnSpc>
            </a:pPr>
          </a:p>
          <a:p>
            <a:pPr algn="ctr">
              <a:lnSpc>
                <a:spcPts val="3640"/>
              </a:lnSpc>
            </a:pPr>
          </a:p>
          <a:p>
            <a:pPr algn="ctr">
              <a:lnSpc>
                <a:spcPts val="7279"/>
              </a:lnSpc>
            </a:pPr>
          </a:p>
        </p:txBody>
      </p:sp>
      <p:sp>
        <p:nvSpPr>
          <p:cNvPr name="TextBox 5" id="5"/>
          <p:cNvSpPr txBox="true"/>
          <p:nvPr/>
        </p:nvSpPr>
        <p:spPr>
          <a:xfrm rot="0">
            <a:off x="1028700" y="8344007"/>
            <a:ext cx="17108924" cy="914293"/>
          </a:xfrm>
          <a:prstGeom prst="rect">
            <a:avLst/>
          </a:prstGeom>
        </p:spPr>
        <p:txBody>
          <a:bodyPr anchor="t" rtlCol="false" tIns="0" lIns="0" bIns="0" rIns="0">
            <a:spAutoFit/>
          </a:bodyPr>
          <a:lstStyle/>
          <a:p>
            <a:pPr algn="l" marL="567649" indent="-283825" lvl="1">
              <a:lnSpc>
                <a:spcPts val="3680"/>
              </a:lnSpc>
              <a:buFont typeface="Arial"/>
              <a:buChar char="•"/>
            </a:pPr>
            <a:r>
              <a:rPr lang="en-US" sz="2629">
                <a:solidFill>
                  <a:srgbClr val="FECD48"/>
                </a:solidFill>
                <a:latin typeface="Canva Sans"/>
                <a:ea typeface="Canva Sans"/>
                <a:cs typeface="Canva Sans"/>
                <a:sym typeface="Canva Sans"/>
              </a:rPr>
              <a:t> 50.14% of orders during Christmas include gift wrapping.</a:t>
            </a:r>
          </a:p>
          <a:p>
            <a:pPr algn="l" marL="567649" indent="-283825" lvl="1">
              <a:lnSpc>
                <a:spcPts val="3680"/>
              </a:lnSpc>
              <a:buFont typeface="Arial"/>
              <a:buChar char="•"/>
            </a:pPr>
            <a:r>
              <a:rPr lang="en-US" sz="2629">
                <a:solidFill>
                  <a:srgbClr val="FECD48"/>
                </a:solidFill>
                <a:latin typeface="Canva Sans"/>
                <a:ea typeface="Canva Sans"/>
                <a:cs typeface="Canva Sans"/>
                <a:sym typeface="Canva Sans"/>
              </a:rPr>
              <a:t> Customers from British Columbia, New Brunswick are the most likely demographics to use this service.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3788646" y="3629286"/>
            <a:ext cx="10710708" cy="3028427"/>
          </a:xfrm>
          <a:custGeom>
            <a:avLst/>
            <a:gdLst/>
            <a:ahLst/>
            <a:cxnLst/>
            <a:rect r="r" b="b" t="t" l="l"/>
            <a:pathLst>
              <a:path h="3028427" w="10710708">
                <a:moveTo>
                  <a:pt x="0" y="0"/>
                </a:moveTo>
                <a:lnTo>
                  <a:pt x="10710708" y="0"/>
                </a:lnTo>
                <a:lnTo>
                  <a:pt x="10710708" y="3028428"/>
                </a:lnTo>
                <a:lnTo>
                  <a:pt x="0" y="3028428"/>
                </a:lnTo>
                <a:lnTo>
                  <a:pt x="0" y="0"/>
                </a:lnTo>
                <a:close/>
              </a:path>
            </a:pathLst>
          </a:custGeom>
          <a:blipFill>
            <a:blip r:embed="rId2"/>
            <a:stretch>
              <a:fillRect l="0" t="0" r="0" b="0"/>
            </a:stretch>
          </a:blipFill>
        </p:spPr>
      </p:sp>
      <p:sp>
        <p:nvSpPr>
          <p:cNvPr name="TextBox 3" id="3"/>
          <p:cNvSpPr txBox="true"/>
          <p:nvPr/>
        </p:nvSpPr>
        <p:spPr>
          <a:xfrm rot="0">
            <a:off x="0" y="283741"/>
            <a:ext cx="18288000" cy="1796414"/>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8.   Are express shipping options more popular during the Christmas period? How does delivery time correlate with customer satisfaction?</a:t>
            </a:r>
          </a:p>
          <a:p>
            <a:pPr algn="ctr">
              <a:lnSpc>
                <a:spcPts val="727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4730553" y="1457824"/>
            <a:ext cx="7179176" cy="5002265"/>
          </a:xfrm>
          <a:custGeom>
            <a:avLst/>
            <a:gdLst/>
            <a:ahLst/>
            <a:cxnLst/>
            <a:rect r="r" b="b" t="t" l="l"/>
            <a:pathLst>
              <a:path h="5002265" w="7179176">
                <a:moveTo>
                  <a:pt x="0" y="0"/>
                </a:moveTo>
                <a:lnTo>
                  <a:pt x="7179176" y="0"/>
                </a:lnTo>
                <a:lnTo>
                  <a:pt x="7179176" y="5002264"/>
                </a:lnTo>
                <a:lnTo>
                  <a:pt x="0" y="5002264"/>
                </a:lnTo>
                <a:lnTo>
                  <a:pt x="0" y="0"/>
                </a:lnTo>
                <a:close/>
              </a:path>
            </a:pathLst>
          </a:custGeom>
          <a:blipFill>
            <a:blip r:embed="rId2"/>
            <a:stretch>
              <a:fillRect l="0" t="0" r="0" b="0"/>
            </a:stretch>
          </a:blipFill>
        </p:spPr>
      </p:sp>
      <p:sp>
        <p:nvSpPr>
          <p:cNvPr name="TextBox 3" id="3"/>
          <p:cNvSpPr txBox="true"/>
          <p:nvPr/>
        </p:nvSpPr>
        <p:spPr>
          <a:xfrm rot="0">
            <a:off x="0" y="283741"/>
            <a:ext cx="18288000" cy="905508"/>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9.What are the main reasons for product returns during Christmas, and do these differ from returns during other periods?</a:t>
            </a:r>
          </a:p>
        </p:txBody>
      </p:sp>
      <p:sp>
        <p:nvSpPr>
          <p:cNvPr name="TextBox 4" id="4"/>
          <p:cNvSpPr txBox="true"/>
          <p:nvPr/>
        </p:nvSpPr>
        <p:spPr>
          <a:xfrm rot="0">
            <a:off x="514350" y="6671513"/>
            <a:ext cx="17259300" cy="2734310"/>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FFFFFF"/>
                </a:solidFill>
                <a:latin typeface="Canva Sans"/>
                <a:ea typeface="Canva Sans"/>
                <a:cs typeface="Canva Sans"/>
                <a:sym typeface="Canva Sans"/>
              </a:rPr>
              <a:t>50% of product returns during Christmas are attributed to reasons such as wrong size, damaged goods, or customer dissatisfaction.</a:t>
            </a:r>
          </a:p>
          <a:p>
            <a:pPr algn="l" marL="561344" indent="-280672" lvl="1">
              <a:lnSpc>
                <a:spcPts val="3640"/>
              </a:lnSpc>
              <a:buFont typeface="Arial"/>
              <a:buChar char="•"/>
            </a:pPr>
            <a:r>
              <a:rPr lang="en-US" sz="2600">
                <a:solidFill>
                  <a:srgbClr val="FFFFFF"/>
                </a:solidFill>
                <a:latin typeface="Canva Sans"/>
                <a:ea typeface="Canva Sans"/>
                <a:cs typeface="Canva Sans"/>
                <a:sym typeface="Canva Sans"/>
              </a:rPr>
              <a:t>Compared to returns during other periods, returns during Christmas may be higher due to factors like gift-related issues (wrong size, color, or model), increased gift exchanges, or delayed deliveries. These reasons are likely more prominent during the Christmas season than during non-Christmas periods, where returns might be more straightforward (e.g., due to product defects or change of mind).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4089474" y="1351950"/>
            <a:ext cx="10109051" cy="6475079"/>
          </a:xfrm>
          <a:custGeom>
            <a:avLst/>
            <a:gdLst/>
            <a:ahLst/>
            <a:cxnLst/>
            <a:rect r="r" b="b" t="t" l="l"/>
            <a:pathLst>
              <a:path h="6475079" w="10109051">
                <a:moveTo>
                  <a:pt x="0" y="0"/>
                </a:moveTo>
                <a:lnTo>
                  <a:pt x="10109052" y="0"/>
                </a:lnTo>
                <a:lnTo>
                  <a:pt x="10109052" y="6475079"/>
                </a:lnTo>
                <a:lnTo>
                  <a:pt x="0" y="6475079"/>
                </a:lnTo>
                <a:lnTo>
                  <a:pt x="0" y="0"/>
                </a:lnTo>
                <a:close/>
              </a:path>
            </a:pathLst>
          </a:custGeom>
          <a:blipFill>
            <a:blip r:embed="rId2"/>
            <a:stretch>
              <a:fillRect l="0" t="0" r="0" b="0"/>
            </a:stretch>
          </a:blipFill>
        </p:spPr>
      </p:sp>
      <p:sp>
        <p:nvSpPr>
          <p:cNvPr name="TextBox 3" id="3"/>
          <p:cNvSpPr txBox="true"/>
          <p:nvPr/>
        </p:nvSpPr>
        <p:spPr>
          <a:xfrm rot="0">
            <a:off x="0" y="283741"/>
            <a:ext cx="18288000" cy="905508"/>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10.How do weather (e.g., snowy, sunny) or specific Christmas events (e.g., "Christmas Market") influence sales and customer behaviour?</a:t>
            </a:r>
          </a:p>
        </p:txBody>
      </p:sp>
      <p:sp>
        <p:nvSpPr>
          <p:cNvPr name="TextBox 4" id="4"/>
          <p:cNvSpPr txBox="true"/>
          <p:nvPr/>
        </p:nvSpPr>
        <p:spPr>
          <a:xfrm rot="0">
            <a:off x="2160978" y="7932580"/>
            <a:ext cx="13654326" cy="1775585"/>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FFFFFF"/>
                </a:solidFill>
                <a:latin typeface="Canva Sans"/>
                <a:ea typeface="Canva Sans"/>
                <a:cs typeface="Canva Sans"/>
                <a:sym typeface="Canva Sans"/>
              </a:rPr>
              <a:t>Weather conditions do not significantly impact transaction volumes.</a:t>
            </a:r>
          </a:p>
          <a:p>
            <a:pPr algn="l" marL="561341" indent="-280670" lvl="1">
              <a:lnSpc>
                <a:spcPts val="3640"/>
              </a:lnSpc>
              <a:buFont typeface="Arial"/>
              <a:buChar char="•"/>
            </a:pPr>
            <a:r>
              <a:rPr lang="en-US" sz="2600">
                <a:solidFill>
                  <a:srgbClr val="FFFFFF"/>
                </a:solidFill>
                <a:latin typeface="Canva Sans"/>
                <a:ea typeface="Canva Sans"/>
                <a:cs typeface="Canva Sans"/>
                <a:sym typeface="Canva Sans"/>
              </a:rPr>
              <a:t>Sunny weather is associated with slightly higher customer satisfaction (avg rating).</a:t>
            </a:r>
          </a:p>
          <a:p>
            <a:pPr algn="l" marL="561341" indent="-280670" lvl="1">
              <a:lnSpc>
                <a:spcPts val="3640"/>
              </a:lnSpc>
              <a:buFont typeface="Arial"/>
              <a:buChar char="•"/>
            </a:pPr>
            <a:r>
              <a:rPr lang="en-US" sz="2600">
                <a:solidFill>
                  <a:srgbClr val="FFFFFF"/>
                </a:solidFill>
                <a:latin typeface="Canva Sans"/>
                <a:ea typeface="Canva Sans"/>
                <a:cs typeface="Canva Sans"/>
                <a:sym typeface="Canva Sans"/>
              </a:rPr>
              <a:t>Rainy days are more likely to result in product returns.</a:t>
            </a:r>
          </a:p>
          <a:p>
            <a:pPr algn="ctr">
              <a:lnSpc>
                <a:spcPts val="3276"/>
              </a:lnSpc>
            </a:pPr>
            <a:r>
              <a:rPr lang="en-US" sz="2340">
                <a:solidFill>
                  <a:srgbClr val="FFFFFF"/>
                </a:solidFill>
                <a:latin typeface="Canva Sans"/>
                <a:ea typeface="Canva Sans"/>
                <a:cs typeface="Canva Sans"/>
                <a:sym typeface="Canva Sans"/>
              </a:rPr>
              <a:t>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476321" y="-263535"/>
            <a:ext cx="19240642" cy="10774759"/>
          </a:xfrm>
          <a:custGeom>
            <a:avLst/>
            <a:gdLst/>
            <a:ahLst/>
            <a:cxnLst/>
            <a:rect r="r" b="b" t="t" l="l"/>
            <a:pathLst>
              <a:path h="10774759" w="19240642">
                <a:moveTo>
                  <a:pt x="0" y="0"/>
                </a:moveTo>
                <a:lnTo>
                  <a:pt x="19240642" y="0"/>
                </a:lnTo>
                <a:lnTo>
                  <a:pt x="19240642" y="10774760"/>
                </a:lnTo>
                <a:lnTo>
                  <a:pt x="0" y="10774760"/>
                </a:lnTo>
                <a:lnTo>
                  <a:pt x="0" y="0"/>
                </a:lnTo>
                <a:close/>
              </a:path>
            </a:pathLst>
          </a:custGeom>
          <a:blipFill>
            <a:blip r:embed="rId2"/>
            <a:stretch>
              <a:fillRect l="0" t="0" r="0" b="0"/>
            </a:stretch>
          </a:blipFill>
        </p:spPr>
      </p:sp>
      <p:sp>
        <p:nvSpPr>
          <p:cNvPr name="Freeform 3" id="3"/>
          <p:cNvSpPr/>
          <p:nvPr/>
        </p:nvSpPr>
        <p:spPr>
          <a:xfrm flipH="false" flipV="false" rot="286430">
            <a:off x="1361190" y="3342230"/>
            <a:ext cx="5740146" cy="8229600"/>
          </a:xfrm>
          <a:custGeom>
            <a:avLst/>
            <a:gdLst/>
            <a:ahLst/>
            <a:cxnLst/>
            <a:rect r="r" b="b" t="t" l="l"/>
            <a:pathLst>
              <a:path h="8229600" w="5740146">
                <a:moveTo>
                  <a:pt x="0" y="0"/>
                </a:moveTo>
                <a:lnTo>
                  <a:pt x="5740146" y="0"/>
                </a:lnTo>
                <a:lnTo>
                  <a:pt x="5740146" y="8229600"/>
                </a:lnTo>
                <a:lnTo>
                  <a:pt x="0" y="8229600"/>
                </a:lnTo>
                <a:lnTo>
                  <a:pt x="0" y="0"/>
                </a:lnTo>
                <a:close/>
              </a:path>
            </a:pathLst>
          </a:custGeom>
          <a:blipFill>
            <a:blip r:embed="rId3"/>
            <a:stretch>
              <a:fillRect l="0" t="0" r="0" b="0"/>
            </a:stretch>
          </a:blipFill>
        </p:spPr>
      </p:sp>
      <p:sp>
        <p:nvSpPr>
          <p:cNvPr name="TextBox 4" id="4"/>
          <p:cNvSpPr txBox="true"/>
          <p:nvPr/>
        </p:nvSpPr>
        <p:spPr>
          <a:xfrm rot="0">
            <a:off x="10168243" y="6310800"/>
            <a:ext cx="7091057" cy="3180518"/>
          </a:xfrm>
          <a:prstGeom prst="rect">
            <a:avLst/>
          </a:prstGeom>
        </p:spPr>
        <p:txBody>
          <a:bodyPr anchor="t" rtlCol="false" tIns="0" lIns="0" bIns="0" rIns="0">
            <a:spAutoFit/>
          </a:bodyPr>
          <a:lstStyle/>
          <a:p>
            <a:pPr algn="r">
              <a:lnSpc>
                <a:spcPts val="11978"/>
              </a:lnSpc>
            </a:pPr>
            <a:r>
              <a:rPr lang="en-US" sz="13459" spc="-349">
                <a:solidFill>
                  <a:srgbClr val="254336"/>
                </a:solidFill>
                <a:latin typeface="Brice BoldCondensed"/>
                <a:ea typeface="Brice BoldCondensed"/>
                <a:cs typeface="Brice BoldCondensed"/>
                <a:sym typeface="Brice BoldCondensed"/>
              </a:rPr>
              <a:t>MERRY CHRISTMAS</a:t>
            </a:r>
          </a:p>
        </p:txBody>
      </p:sp>
      <p:sp>
        <p:nvSpPr>
          <p:cNvPr name="Freeform 5" id="5"/>
          <p:cNvSpPr/>
          <p:nvPr/>
        </p:nvSpPr>
        <p:spPr>
          <a:xfrm flipH="false" flipV="false" rot="0">
            <a:off x="6541389" y="4704700"/>
            <a:ext cx="5205222" cy="8229600"/>
          </a:xfrm>
          <a:custGeom>
            <a:avLst/>
            <a:gdLst/>
            <a:ahLst/>
            <a:cxnLst/>
            <a:rect r="r" b="b" t="t" l="l"/>
            <a:pathLst>
              <a:path h="8229600" w="5205222">
                <a:moveTo>
                  <a:pt x="0" y="0"/>
                </a:moveTo>
                <a:lnTo>
                  <a:pt x="5205222" y="0"/>
                </a:lnTo>
                <a:lnTo>
                  <a:pt x="520522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2363207" y="2906789"/>
            <a:ext cx="5205222" cy="8229600"/>
          </a:xfrm>
          <a:custGeom>
            <a:avLst/>
            <a:gdLst/>
            <a:ahLst/>
            <a:cxnLst/>
            <a:rect r="r" b="b" t="t" l="l"/>
            <a:pathLst>
              <a:path h="8229600" w="5205222">
                <a:moveTo>
                  <a:pt x="0" y="0"/>
                </a:moveTo>
                <a:lnTo>
                  <a:pt x="5205222" y="0"/>
                </a:lnTo>
                <a:lnTo>
                  <a:pt x="5205222"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3734545" y="1028700"/>
            <a:ext cx="3524755" cy="3756179"/>
          </a:xfrm>
          <a:custGeom>
            <a:avLst/>
            <a:gdLst/>
            <a:ahLst/>
            <a:cxnLst/>
            <a:rect r="r" b="b" t="t" l="l"/>
            <a:pathLst>
              <a:path h="3756179" w="3524755">
                <a:moveTo>
                  <a:pt x="0" y="0"/>
                </a:moveTo>
                <a:lnTo>
                  <a:pt x="3524755" y="0"/>
                </a:lnTo>
                <a:lnTo>
                  <a:pt x="3524755" y="3756179"/>
                </a:lnTo>
                <a:lnTo>
                  <a:pt x="0" y="3756179"/>
                </a:lnTo>
                <a:lnTo>
                  <a:pt x="0" y="0"/>
                </a:lnTo>
                <a:close/>
              </a:path>
            </a:pathLst>
          </a:custGeom>
          <a:blipFill>
            <a:blip r:embed="rId5"/>
            <a:stretch>
              <a:fillRect l="0" t="0" r="0" b="0"/>
            </a:stretch>
          </a:blipFill>
        </p:spPr>
      </p:sp>
      <p:sp>
        <p:nvSpPr>
          <p:cNvPr name="Freeform 8" id="8"/>
          <p:cNvSpPr/>
          <p:nvPr/>
        </p:nvSpPr>
        <p:spPr>
          <a:xfrm flipH="false" flipV="false" rot="0">
            <a:off x="9984233" y="2673298"/>
            <a:ext cx="3524755" cy="3756179"/>
          </a:xfrm>
          <a:custGeom>
            <a:avLst/>
            <a:gdLst/>
            <a:ahLst/>
            <a:cxnLst/>
            <a:rect r="r" b="b" t="t" l="l"/>
            <a:pathLst>
              <a:path h="3756179" w="3524755">
                <a:moveTo>
                  <a:pt x="0" y="0"/>
                </a:moveTo>
                <a:lnTo>
                  <a:pt x="3524756" y="0"/>
                </a:lnTo>
                <a:lnTo>
                  <a:pt x="3524756" y="3756178"/>
                </a:lnTo>
                <a:lnTo>
                  <a:pt x="0" y="3756178"/>
                </a:lnTo>
                <a:lnTo>
                  <a:pt x="0" y="0"/>
                </a:lnTo>
                <a:close/>
              </a:path>
            </a:pathLst>
          </a:custGeom>
          <a:blipFill>
            <a:blip r:embed="rId5"/>
            <a:stretch>
              <a:fillRect l="0" t="0" r="0" b="0"/>
            </a:stretch>
          </a:blipFill>
        </p:spPr>
      </p:sp>
      <p:sp>
        <p:nvSpPr>
          <p:cNvPr name="Freeform 9" id="9"/>
          <p:cNvSpPr/>
          <p:nvPr/>
        </p:nvSpPr>
        <p:spPr>
          <a:xfrm flipH="true" flipV="false" rot="0">
            <a:off x="12438277" y="-817229"/>
            <a:ext cx="7019036" cy="4553600"/>
          </a:xfrm>
          <a:custGeom>
            <a:avLst/>
            <a:gdLst/>
            <a:ahLst/>
            <a:cxnLst/>
            <a:rect r="r" b="b" t="t" l="l"/>
            <a:pathLst>
              <a:path h="4553600" w="7019036">
                <a:moveTo>
                  <a:pt x="7019037" y="0"/>
                </a:moveTo>
                <a:lnTo>
                  <a:pt x="0" y="0"/>
                </a:lnTo>
                <a:lnTo>
                  <a:pt x="0" y="4553599"/>
                </a:lnTo>
                <a:lnTo>
                  <a:pt x="7019037" y="4553599"/>
                </a:lnTo>
                <a:lnTo>
                  <a:pt x="7019037" y="0"/>
                </a:lnTo>
                <a:close/>
              </a:path>
            </a:pathLst>
          </a:custGeom>
          <a:blipFill>
            <a:blip r:embed="rId6"/>
            <a:stretch>
              <a:fillRect l="0" t="0" r="0" b="0"/>
            </a:stretch>
          </a:blipFill>
        </p:spPr>
      </p:sp>
      <p:sp>
        <p:nvSpPr>
          <p:cNvPr name="TextBox 10" id="10"/>
          <p:cNvSpPr txBox="true"/>
          <p:nvPr/>
        </p:nvSpPr>
        <p:spPr>
          <a:xfrm rot="0">
            <a:off x="1028700" y="936535"/>
            <a:ext cx="8402730" cy="1970254"/>
          </a:xfrm>
          <a:prstGeom prst="rect">
            <a:avLst/>
          </a:prstGeom>
        </p:spPr>
        <p:txBody>
          <a:bodyPr anchor="t" rtlCol="false" tIns="0" lIns="0" bIns="0" rIns="0">
            <a:spAutoFit/>
          </a:bodyPr>
          <a:lstStyle/>
          <a:p>
            <a:pPr algn="l">
              <a:lnSpc>
                <a:spcPts val="14194"/>
              </a:lnSpc>
            </a:pPr>
            <a:r>
              <a:rPr lang="en-US" sz="15949" spc="-414">
                <a:solidFill>
                  <a:srgbClr val="254336"/>
                </a:solidFill>
                <a:latin typeface="Brice BoldCondensed"/>
                <a:ea typeface="Brice BoldCondensed"/>
                <a:cs typeface="Brice BoldCondensed"/>
                <a:sym typeface="Brice BoldCondensed"/>
              </a:rPr>
              <a:t>THANK YOU</a:t>
            </a:r>
          </a:p>
        </p:txBody>
      </p:sp>
      <p:sp>
        <p:nvSpPr>
          <p:cNvPr name="TextBox 11" id="11"/>
          <p:cNvSpPr txBox="true"/>
          <p:nvPr/>
        </p:nvSpPr>
        <p:spPr>
          <a:xfrm rot="0">
            <a:off x="12911401" y="6669683"/>
            <a:ext cx="600446" cy="1040876"/>
          </a:xfrm>
          <a:prstGeom prst="rect">
            <a:avLst/>
          </a:prstGeom>
        </p:spPr>
        <p:txBody>
          <a:bodyPr anchor="t" rtlCol="false" tIns="0" lIns="0" bIns="0" rIns="0">
            <a:spAutoFit/>
          </a:bodyPr>
          <a:lstStyle/>
          <a:p>
            <a:pPr algn="ctr">
              <a:lnSpc>
                <a:spcPts val="7372"/>
              </a:lnSpc>
              <a:spcBef>
                <a:spcPct val="0"/>
              </a:spcBef>
            </a:pPr>
            <a:r>
              <a:rPr lang="en-US" sz="5265" i="true">
                <a:solidFill>
                  <a:srgbClr val="000000"/>
                </a:solidFill>
                <a:latin typeface="Agrandir Narrow Italics"/>
                <a:ea typeface="Agrandir Narrow Italics"/>
                <a:cs typeface="Agrandir Narrow Italics"/>
                <a:sym typeface="Agrandir Narrow Italics"/>
              </a:rPr>
              <a:t>&amp;</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FFAF5"/>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1486215" y="-2799444"/>
            <a:ext cx="4888416" cy="4999018"/>
          </a:xfrm>
          <a:custGeom>
            <a:avLst/>
            <a:gdLst/>
            <a:ahLst/>
            <a:cxnLst/>
            <a:rect r="r" b="b" t="t" l="l"/>
            <a:pathLst>
              <a:path h="4999018" w="4888416">
                <a:moveTo>
                  <a:pt x="0" y="0"/>
                </a:moveTo>
                <a:lnTo>
                  <a:pt x="4888415" y="0"/>
                </a:lnTo>
                <a:lnTo>
                  <a:pt x="4888415" y="4999018"/>
                </a:lnTo>
                <a:lnTo>
                  <a:pt x="0" y="4999018"/>
                </a:lnTo>
                <a:lnTo>
                  <a:pt x="0" y="0"/>
                </a:lnTo>
                <a:close/>
              </a:path>
            </a:pathLst>
          </a:custGeom>
          <a:blipFill>
            <a:blip r:embed="rId2"/>
            <a:stretch>
              <a:fillRect l="-811" t="0" r="-811" b="0"/>
            </a:stretch>
          </a:blipFill>
        </p:spPr>
      </p:sp>
      <p:sp>
        <p:nvSpPr>
          <p:cNvPr name="TextBox 3" id="3"/>
          <p:cNvSpPr txBox="true"/>
          <p:nvPr/>
        </p:nvSpPr>
        <p:spPr>
          <a:xfrm rot="0">
            <a:off x="6151279" y="733672"/>
            <a:ext cx="9574805" cy="1326820"/>
          </a:xfrm>
          <a:prstGeom prst="rect">
            <a:avLst/>
          </a:prstGeom>
        </p:spPr>
        <p:txBody>
          <a:bodyPr anchor="t" rtlCol="false" tIns="0" lIns="0" bIns="0" rIns="0">
            <a:spAutoFit/>
          </a:bodyPr>
          <a:lstStyle/>
          <a:p>
            <a:pPr algn="l">
              <a:lnSpc>
                <a:spcPts val="9236"/>
              </a:lnSpc>
            </a:pPr>
            <a:r>
              <a:rPr lang="en-US" sz="11403" spc="-296">
                <a:solidFill>
                  <a:srgbClr val="FFFAF5"/>
                </a:solidFill>
                <a:latin typeface="Brice BoldCondensed"/>
                <a:ea typeface="Brice BoldCondensed"/>
                <a:cs typeface="Brice BoldCondensed"/>
                <a:sym typeface="Brice BoldCondensed"/>
              </a:rPr>
              <a:t>ABOUT THIS CHALLENGE</a:t>
            </a:r>
          </a:p>
        </p:txBody>
      </p:sp>
      <p:sp>
        <p:nvSpPr>
          <p:cNvPr name="TextBox 4" id="4"/>
          <p:cNvSpPr txBox="true"/>
          <p:nvPr/>
        </p:nvSpPr>
        <p:spPr>
          <a:xfrm rot="0">
            <a:off x="1446809" y="2047174"/>
            <a:ext cx="15812491" cy="8908299"/>
          </a:xfrm>
          <a:prstGeom prst="rect">
            <a:avLst/>
          </a:prstGeom>
        </p:spPr>
        <p:txBody>
          <a:bodyPr anchor="t" rtlCol="false" tIns="0" lIns="0" bIns="0" rIns="0">
            <a:spAutoFit/>
          </a:bodyPr>
          <a:lstStyle/>
          <a:p>
            <a:pPr algn="just">
              <a:lnSpc>
                <a:spcPts val="3935"/>
              </a:lnSpc>
            </a:pPr>
            <a:r>
              <a:rPr lang="en-US" b="true" sz="2623" i="true">
                <a:solidFill>
                  <a:srgbClr val="FECD48"/>
                </a:solidFill>
                <a:latin typeface="Agrandir Narrow Bold Italics"/>
                <a:ea typeface="Agrandir Narrow Bold Italics"/>
                <a:cs typeface="Agrandir Narrow Bold Italics"/>
                <a:sym typeface="Agrandir Narrow Bold Italics"/>
              </a:rPr>
              <a:t>What is it?</a:t>
            </a:r>
          </a:p>
          <a:p>
            <a:pPr algn="just" marL="566449" indent="-283225" lvl="1">
              <a:lnSpc>
                <a:spcPts val="3935"/>
              </a:lnSpc>
              <a:buFont typeface="Arial"/>
              <a:buChar char="•"/>
            </a:pPr>
            <a:r>
              <a:rPr lang="en-US" sz="2623" i="true">
                <a:solidFill>
                  <a:srgbClr val="FFFAF5"/>
                </a:solidFill>
                <a:latin typeface="Agrandir Narrow Italics"/>
                <a:ea typeface="Agrandir Narrow Italics"/>
                <a:cs typeface="Agrandir Narrow Italics"/>
                <a:sym typeface="Agrandir Narrow Italics"/>
              </a:rPr>
              <a:t>The FP20 Analytics Challenge 22 is a competition in collaboration with ZoomCharts. The challenge focuses on creating Power BI reports using ZoomCharts' Drill Down Visuals to help users explore data in an intuitive way.</a:t>
            </a:r>
          </a:p>
          <a:p>
            <a:pPr algn="just">
              <a:lnSpc>
                <a:spcPts val="3935"/>
              </a:lnSpc>
            </a:pPr>
          </a:p>
          <a:p>
            <a:pPr algn="just">
              <a:lnSpc>
                <a:spcPts val="3935"/>
              </a:lnSpc>
            </a:pPr>
            <a:r>
              <a:rPr lang="en-US" b="true" sz="2623" i="true">
                <a:solidFill>
                  <a:srgbClr val="FECD48"/>
                </a:solidFill>
                <a:latin typeface="Agrandir Narrow Bold Italics"/>
                <a:ea typeface="Agrandir Narrow Bold Italics"/>
                <a:cs typeface="Agrandir Narrow Bold Italics"/>
                <a:sym typeface="Agrandir Narrow Bold Italics"/>
              </a:rPr>
              <a:t>What’s involved?</a:t>
            </a:r>
          </a:p>
          <a:p>
            <a:pPr algn="just" marL="566449" indent="-283225" lvl="1">
              <a:lnSpc>
                <a:spcPts val="3935"/>
              </a:lnSpc>
              <a:buFont typeface="Arial"/>
              <a:buChar char="•"/>
            </a:pPr>
            <a:r>
              <a:rPr lang="en-US" sz="2623" i="true">
                <a:solidFill>
                  <a:srgbClr val="FFFAF5"/>
                </a:solidFill>
                <a:latin typeface="Agrandir Narrow Italics"/>
                <a:ea typeface="Agrandir Narrow Italics"/>
                <a:cs typeface="Agrandir Narrow Italics"/>
                <a:sym typeface="Agrandir Narrow Italics"/>
              </a:rPr>
              <a:t>To participate, register for the challenge and create a Power BI report that includes at least two ZoomCharts Drill Down Visuals on a single report page.</a:t>
            </a:r>
          </a:p>
          <a:p>
            <a:pPr algn="just">
              <a:lnSpc>
                <a:spcPts val="3935"/>
              </a:lnSpc>
            </a:pPr>
          </a:p>
          <a:p>
            <a:pPr algn="just">
              <a:lnSpc>
                <a:spcPts val="3935"/>
              </a:lnSpc>
            </a:pPr>
            <a:r>
              <a:rPr lang="en-US" b="true" sz="2623" i="true">
                <a:solidFill>
                  <a:srgbClr val="FECD48"/>
                </a:solidFill>
                <a:latin typeface="Agrandir Narrow Bold Italics"/>
                <a:ea typeface="Agrandir Narrow Bold Italics"/>
                <a:cs typeface="Agrandir Narrow Bold Italics"/>
                <a:sym typeface="Agrandir Narrow Bold Italics"/>
              </a:rPr>
              <a:t>Why Participate?</a:t>
            </a:r>
          </a:p>
          <a:p>
            <a:pPr algn="just" marL="566449" indent="-283225" lvl="1">
              <a:lnSpc>
                <a:spcPts val="3935"/>
              </a:lnSpc>
              <a:buFont typeface="Arial"/>
              <a:buChar char="•"/>
            </a:pPr>
            <a:r>
              <a:rPr lang="en-US" b="true" sz="2623" i="true">
                <a:solidFill>
                  <a:srgbClr val="CF4622"/>
                </a:solidFill>
                <a:latin typeface="Agrandir Narrow Bold Italics"/>
                <a:ea typeface="Agrandir Narrow Bold Italics"/>
                <a:cs typeface="Agrandir Narrow Bold Italics"/>
                <a:sym typeface="Agrandir Narrow Bold Italics"/>
              </a:rPr>
              <a:t>Personalized Feedback</a:t>
            </a:r>
            <a:r>
              <a:rPr lang="en-US" sz="2623" i="true">
                <a:solidFill>
                  <a:srgbClr val="FFFAF5"/>
                </a:solidFill>
                <a:latin typeface="Agrandir Narrow Italics"/>
                <a:ea typeface="Agrandir Narrow Italics"/>
                <a:cs typeface="Agrandir Narrow Italics"/>
                <a:sym typeface="Agrandir Narrow Italics"/>
              </a:rPr>
              <a:t>-Receive personalized feedback on your report from the ZoomCharts team to improve your skills and gain a competitive edge before the deadline.</a:t>
            </a:r>
          </a:p>
          <a:p>
            <a:pPr algn="just" marL="566449" indent="-283225" lvl="1">
              <a:lnSpc>
                <a:spcPts val="3935"/>
              </a:lnSpc>
              <a:buFont typeface="Arial"/>
              <a:buChar char="•"/>
            </a:pPr>
            <a:r>
              <a:rPr lang="en-US" b="true" sz="2623" i="true">
                <a:solidFill>
                  <a:srgbClr val="CF4622"/>
                </a:solidFill>
                <a:latin typeface="Agrandir Narrow Bold Italics"/>
                <a:ea typeface="Agrandir Narrow Bold Italics"/>
                <a:cs typeface="Agrandir Narrow Bold Italics"/>
                <a:sym typeface="Agrandir Narrow Bold Italics"/>
              </a:rPr>
              <a:t>Free License</a:t>
            </a:r>
            <a:r>
              <a:rPr lang="en-US" sz="2623" i="true">
                <a:solidFill>
                  <a:srgbClr val="FFFAF5"/>
                </a:solidFill>
                <a:latin typeface="Agrandir Narrow Italics"/>
                <a:ea typeface="Agrandir Narrow Italics"/>
                <a:cs typeface="Agrandir Narrow Italics"/>
                <a:sym typeface="Agrandir Narrow Italics"/>
              </a:rPr>
              <a:t>-Sign up and get a FREE Drill Down Visuals Developers License, giving you access to advanced data visualization tools for one full year.</a:t>
            </a:r>
          </a:p>
          <a:p>
            <a:pPr algn="just" marL="566449" indent="-283225" lvl="1">
              <a:lnSpc>
                <a:spcPts val="3935"/>
              </a:lnSpc>
              <a:buFont typeface="Arial"/>
              <a:buChar char="•"/>
            </a:pPr>
            <a:r>
              <a:rPr lang="en-US" b="true" sz="2623" i="true">
                <a:solidFill>
                  <a:srgbClr val="CF4622"/>
                </a:solidFill>
                <a:latin typeface="Agrandir Narrow Bold Italics"/>
                <a:ea typeface="Agrandir Narrow Bold Italics"/>
                <a:cs typeface="Agrandir Narrow Bold Italics"/>
                <a:sym typeface="Agrandir Narrow Bold Italics"/>
              </a:rPr>
              <a:t>Learning Resources</a:t>
            </a:r>
            <a:r>
              <a:rPr lang="en-US" sz="2623" i="true">
                <a:solidFill>
                  <a:srgbClr val="FFFAF5"/>
                </a:solidFill>
                <a:latin typeface="Agrandir Narrow Italics"/>
                <a:ea typeface="Agrandir Narrow Italics"/>
                <a:cs typeface="Agrandir Narrow Italics"/>
                <a:sym typeface="Agrandir Narrow Italics"/>
              </a:rPr>
              <a:t>-Gain access to workshops, events, and 1:1 mentorship with Power BI experts to help refine your report and enhance your skills.</a:t>
            </a:r>
          </a:p>
          <a:p>
            <a:pPr algn="just" marL="566449" indent="-283225" lvl="1">
              <a:lnSpc>
                <a:spcPts val="3935"/>
              </a:lnSpc>
              <a:buFont typeface="Arial"/>
              <a:buChar char="•"/>
            </a:pPr>
            <a:r>
              <a:rPr lang="en-US" b="true" sz="2623" i="true">
                <a:solidFill>
                  <a:srgbClr val="CF4622"/>
                </a:solidFill>
                <a:latin typeface="Agrandir Narrow Bold Italics"/>
                <a:ea typeface="Agrandir Narrow Bold Italics"/>
                <a:cs typeface="Agrandir Narrow Bold Italics"/>
                <a:sym typeface="Agrandir Narrow Bold Italics"/>
              </a:rPr>
              <a:t>Main Prize</a:t>
            </a:r>
            <a:r>
              <a:rPr lang="en-US" sz="2623" i="true">
                <a:solidFill>
                  <a:srgbClr val="FFFAF5"/>
                </a:solidFill>
                <a:latin typeface="Agrandir Narrow Italics"/>
                <a:ea typeface="Agrandir Narrow Italics"/>
                <a:cs typeface="Agrandir Narrow Italics"/>
                <a:sym typeface="Agrandir Narrow Italics"/>
              </a:rPr>
              <a:t>-By entering, you have a chance to win an additional $300 Amazon gift card.</a:t>
            </a:r>
          </a:p>
          <a:p>
            <a:pPr algn="l">
              <a:lnSpc>
                <a:spcPts val="3673"/>
              </a:lnSpc>
            </a:pPr>
          </a:p>
          <a:p>
            <a:pPr algn="l">
              <a:lnSpc>
                <a:spcPts val="3673"/>
              </a:lnSpc>
              <a:spcBef>
                <a:spcPct val="0"/>
              </a:spcBef>
            </a:pPr>
            <a:r>
              <a:rPr lang="en-US" sz="2623" i="true">
                <a:solidFill>
                  <a:srgbClr val="FFFAF5"/>
                </a:solidFill>
                <a:latin typeface="Agrandir Narrow Italics"/>
                <a:ea typeface="Agrandir Narrow Italics"/>
                <a:cs typeface="Agrandir Narrow Italics"/>
                <a:sym typeface="Agrandir Narrow Italics"/>
              </a:rPr>
              <a:t>e</a:t>
            </a:r>
          </a:p>
        </p:txBody>
      </p:sp>
      <p:sp>
        <p:nvSpPr>
          <p:cNvPr name="Freeform 5" id="5"/>
          <p:cNvSpPr/>
          <p:nvPr/>
        </p:nvSpPr>
        <p:spPr>
          <a:xfrm flipH="false" flipV="false" rot="0">
            <a:off x="-4230837" y="-3855471"/>
            <a:ext cx="15125020" cy="5728601"/>
          </a:xfrm>
          <a:custGeom>
            <a:avLst/>
            <a:gdLst/>
            <a:ahLst/>
            <a:cxnLst/>
            <a:rect r="r" b="b" t="t" l="l"/>
            <a:pathLst>
              <a:path h="5728601" w="15125020">
                <a:moveTo>
                  <a:pt x="0" y="0"/>
                </a:moveTo>
                <a:lnTo>
                  <a:pt x="15125020" y="0"/>
                </a:lnTo>
                <a:lnTo>
                  <a:pt x="15125020" y="5728601"/>
                </a:lnTo>
                <a:lnTo>
                  <a:pt x="0" y="5728601"/>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sp>
        <p:nvSpPr>
          <p:cNvPr name="Freeform 2" id="2"/>
          <p:cNvSpPr/>
          <p:nvPr/>
        </p:nvSpPr>
        <p:spPr>
          <a:xfrm flipH="false" flipV="false" rot="0">
            <a:off x="-323921" y="-111135"/>
            <a:ext cx="19240642" cy="10774759"/>
          </a:xfrm>
          <a:custGeom>
            <a:avLst/>
            <a:gdLst/>
            <a:ahLst/>
            <a:cxnLst/>
            <a:rect r="r" b="b" t="t" l="l"/>
            <a:pathLst>
              <a:path h="10774759" w="19240642">
                <a:moveTo>
                  <a:pt x="0" y="0"/>
                </a:moveTo>
                <a:lnTo>
                  <a:pt x="19240642" y="0"/>
                </a:lnTo>
                <a:lnTo>
                  <a:pt x="19240642" y="10774760"/>
                </a:lnTo>
                <a:lnTo>
                  <a:pt x="0" y="10774760"/>
                </a:lnTo>
                <a:lnTo>
                  <a:pt x="0" y="0"/>
                </a:lnTo>
                <a:close/>
              </a:path>
            </a:pathLst>
          </a:custGeom>
          <a:blipFill>
            <a:blip r:embed="rId2"/>
            <a:stretch>
              <a:fillRect l="0" t="0" r="0" b="0"/>
            </a:stretch>
          </a:blipFill>
        </p:spPr>
      </p:sp>
      <p:sp>
        <p:nvSpPr>
          <p:cNvPr name="Freeform 3" id="3"/>
          <p:cNvSpPr/>
          <p:nvPr/>
        </p:nvSpPr>
        <p:spPr>
          <a:xfrm flipH="true" flipV="false" rot="0">
            <a:off x="10965852" y="-785507"/>
            <a:ext cx="8473205" cy="8229600"/>
          </a:xfrm>
          <a:custGeom>
            <a:avLst/>
            <a:gdLst/>
            <a:ahLst/>
            <a:cxnLst/>
            <a:rect r="r" b="b" t="t" l="l"/>
            <a:pathLst>
              <a:path h="8229600" w="8473205">
                <a:moveTo>
                  <a:pt x="8473204" y="0"/>
                </a:moveTo>
                <a:lnTo>
                  <a:pt x="0" y="0"/>
                </a:lnTo>
                <a:lnTo>
                  <a:pt x="0" y="8229600"/>
                </a:lnTo>
                <a:lnTo>
                  <a:pt x="8473204" y="8229600"/>
                </a:lnTo>
                <a:lnTo>
                  <a:pt x="8473204" y="0"/>
                </a:lnTo>
                <a:close/>
              </a:path>
            </a:pathLst>
          </a:custGeom>
          <a:blipFill>
            <a:blip r:embed="rId3"/>
            <a:stretch>
              <a:fillRect l="0" t="0" r="0" b="0"/>
            </a:stretch>
          </a:blipFill>
        </p:spPr>
      </p:sp>
      <p:sp>
        <p:nvSpPr>
          <p:cNvPr name="Freeform 4" id="4"/>
          <p:cNvSpPr/>
          <p:nvPr/>
        </p:nvSpPr>
        <p:spPr>
          <a:xfrm flipH="false" flipV="false" rot="0">
            <a:off x="13644575" y="5705693"/>
            <a:ext cx="8651353" cy="8229600"/>
          </a:xfrm>
          <a:custGeom>
            <a:avLst/>
            <a:gdLst/>
            <a:ahLst/>
            <a:cxnLst/>
            <a:rect r="r" b="b" t="t" l="l"/>
            <a:pathLst>
              <a:path h="8229600" w="8651353">
                <a:moveTo>
                  <a:pt x="0" y="0"/>
                </a:moveTo>
                <a:lnTo>
                  <a:pt x="8651354" y="0"/>
                </a:lnTo>
                <a:lnTo>
                  <a:pt x="8651354" y="8229600"/>
                </a:lnTo>
                <a:lnTo>
                  <a:pt x="0" y="8229600"/>
                </a:lnTo>
                <a:lnTo>
                  <a:pt x="0" y="0"/>
                </a:lnTo>
                <a:close/>
              </a:path>
            </a:pathLst>
          </a:custGeom>
          <a:blipFill>
            <a:blip r:embed="rId4"/>
            <a:stretch>
              <a:fillRect l="0" t="0" r="0" b="0"/>
            </a:stretch>
          </a:blipFill>
        </p:spPr>
      </p:sp>
      <p:sp>
        <p:nvSpPr>
          <p:cNvPr name="TextBox 5" id="5"/>
          <p:cNvSpPr txBox="true"/>
          <p:nvPr/>
        </p:nvSpPr>
        <p:spPr>
          <a:xfrm rot="0">
            <a:off x="1266728" y="1977963"/>
            <a:ext cx="7036528" cy="1351330"/>
          </a:xfrm>
          <a:prstGeom prst="rect">
            <a:avLst/>
          </a:prstGeom>
        </p:spPr>
        <p:txBody>
          <a:bodyPr anchor="t" rtlCol="false" tIns="0" lIns="0" bIns="0" rIns="0">
            <a:spAutoFit/>
          </a:bodyPr>
          <a:lstStyle/>
          <a:p>
            <a:pPr algn="l">
              <a:lnSpc>
                <a:spcPts val="9739"/>
              </a:lnSpc>
            </a:pPr>
            <a:r>
              <a:rPr lang="en-US" sz="10943" spc="-284">
                <a:solidFill>
                  <a:srgbClr val="254336"/>
                </a:solidFill>
                <a:latin typeface="Brice BoldCondensed"/>
                <a:ea typeface="Brice BoldCondensed"/>
                <a:cs typeface="Brice BoldCondensed"/>
                <a:sym typeface="Brice BoldCondensed"/>
              </a:rPr>
              <a:t>AGENDA</a:t>
            </a:r>
          </a:p>
        </p:txBody>
      </p:sp>
      <p:sp>
        <p:nvSpPr>
          <p:cNvPr name="TextBox 6" id="6"/>
          <p:cNvSpPr txBox="true"/>
          <p:nvPr/>
        </p:nvSpPr>
        <p:spPr>
          <a:xfrm rot="0">
            <a:off x="1897440" y="3967488"/>
            <a:ext cx="6201013" cy="863600"/>
          </a:xfrm>
          <a:prstGeom prst="rect">
            <a:avLst/>
          </a:prstGeom>
        </p:spPr>
        <p:txBody>
          <a:bodyPr anchor="t" rtlCol="false" tIns="0" lIns="0" bIns="0" rIns="0">
            <a:spAutoFit/>
          </a:bodyPr>
          <a:lstStyle/>
          <a:p>
            <a:pPr algn="ctr">
              <a:lnSpc>
                <a:spcPts val="7000"/>
              </a:lnSpc>
            </a:pPr>
            <a:r>
              <a:rPr lang="en-US" sz="5000" b="true">
                <a:solidFill>
                  <a:srgbClr val="254336"/>
                </a:solidFill>
                <a:latin typeface="Canva Sans Bold"/>
                <a:ea typeface="Canva Sans Bold"/>
                <a:cs typeface="Canva Sans Bold"/>
                <a:sym typeface="Canva Sans Bold"/>
              </a:rPr>
              <a:t>🔲Project Overview</a:t>
            </a:r>
          </a:p>
        </p:txBody>
      </p:sp>
      <p:sp>
        <p:nvSpPr>
          <p:cNvPr name="TextBox 7" id="7"/>
          <p:cNvSpPr txBox="true"/>
          <p:nvPr/>
        </p:nvSpPr>
        <p:spPr>
          <a:xfrm rot="0">
            <a:off x="1266728" y="5056974"/>
            <a:ext cx="9659632" cy="863600"/>
          </a:xfrm>
          <a:prstGeom prst="rect">
            <a:avLst/>
          </a:prstGeom>
        </p:spPr>
        <p:txBody>
          <a:bodyPr anchor="t" rtlCol="false" tIns="0" lIns="0" bIns="0" rIns="0">
            <a:spAutoFit/>
          </a:bodyPr>
          <a:lstStyle/>
          <a:p>
            <a:pPr algn="ctr">
              <a:lnSpc>
                <a:spcPts val="7000"/>
              </a:lnSpc>
            </a:pPr>
            <a:r>
              <a:rPr lang="en-US" sz="5000" b="true">
                <a:solidFill>
                  <a:srgbClr val="254336"/>
                </a:solidFill>
                <a:latin typeface="Canva Sans Bold"/>
                <a:ea typeface="Canva Sans Bold"/>
                <a:cs typeface="Canva Sans Bold"/>
                <a:sym typeface="Canva Sans Bold"/>
              </a:rPr>
              <a:t>🔲Key questions &amp; Insights</a:t>
            </a:r>
          </a:p>
        </p:txBody>
      </p:sp>
      <p:sp>
        <p:nvSpPr>
          <p:cNvPr name="TextBox 8" id="8"/>
          <p:cNvSpPr txBox="true"/>
          <p:nvPr/>
        </p:nvSpPr>
        <p:spPr>
          <a:xfrm rot="0">
            <a:off x="1925409" y="6149174"/>
            <a:ext cx="5719167" cy="863600"/>
          </a:xfrm>
          <a:prstGeom prst="rect">
            <a:avLst/>
          </a:prstGeom>
        </p:spPr>
        <p:txBody>
          <a:bodyPr anchor="t" rtlCol="false" tIns="0" lIns="0" bIns="0" rIns="0">
            <a:spAutoFit/>
          </a:bodyPr>
          <a:lstStyle/>
          <a:p>
            <a:pPr algn="ctr">
              <a:lnSpc>
                <a:spcPts val="7000"/>
              </a:lnSpc>
            </a:pPr>
            <a:r>
              <a:rPr lang="en-US" sz="5000" b="true">
                <a:solidFill>
                  <a:srgbClr val="254336"/>
                </a:solidFill>
                <a:latin typeface="Canva Sans Bold"/>
                <a:ea typeface="Canva Sans Bold"/>
                <a:cs typeface="Canva Sans Bold"/>
                <a:sym typeface="Canva Sans Bold"/>
              </a:rPr>
              <a:t>🔲Live Dashboard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1486215" y="-2799444"/>
            <a:ext cx="4888416" cy="4999018"/>
          </a:xfrm>
          <a:custGeom>
            <a:avLst/>
            <a:gdLst/>
            <a:ahLst/>
            <a:cxnLst/>
            <a:rect r="r" b="b" t="t" l="l"/>
            <a:pathLst>
              <a:path h="4999018" w="4888416">
                <a:moveTo>
                  <a:pt x="0" y="0"/>
                </a:moveTo>
                <a:lnTo>
                  <a:pt x="4888415" y="0"/>
                </a:lnTo>
                <a:lnTo>
                  <a:pt x="4888415" y="4999018"/>
                </a:lnTo>
                <a:lnTo>
                  <a:pt x="0" y="4999018"/>
                </a:lnTo>
                <a:lnTo>
                  <a:pt x="0" y="0"/>
                </a:lnTo>
                <a:close/>
              </a:path>
            </a:pathLst>
          </a:custGeom>
          <a:blipFill>
            <a:blip r:embed="rId2"/>
            <a:stretch>
              <a:fillRect l="-811" t="0" r="-811" b="0"/>
            </a:stretch>
          </a:blipFill>
        </p:spPr>
      </p:sp>
      <p:sp>
        <p:nvSpPr>
          <p:cNvPr name="TextBox 3" id="3"/>
          <p:cNvSpPr txBox="true"/>
          <p:nvPr/>
        </p:nvSpPr>
        <p:spPr>
          <a:xfrm rot="0">
            <a:off x="4597389" y="159703"/>
            <a:ext cx="9805749"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Project Overview</a:t>
            </a:r>
          </a:p>
        </p:txBody>
      </p:sp>
      <p:sp>
        <p:nvSpPr>
          <p:cNvPr name="TextBox 4" id="4"/>
          <p:cNvSpPr txBox="true"/>
          <p:nvPr/>
        </p:nvSpPr>
        <p:spPr>
          <a:xfrm rot="0">
            <a:off x="1194839" y="2132899"/>
            <a:ext cx="15542058" cy="41808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This project leverages comprehensive data collected by a leading market research firm on holiday sales, focusing on key aspects such as customer demographics, purchase behaviors, promotional effectiveness, and satisfaction metrics. Our analysis aims to identify emerging trends in shopping habits, assess the impact of various promotions, pinpoint the key drivers of customer satisfaction, and uncover actionable insights to optimize strategies for future holiday sales.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FAF5"/>
        </a:solidFill>
      </p:bgPr>
    </p:bg>
    <p:spTree>
      <p:nvGrpSpPr>
        <p:cNvPr id="1" name=""/>
        <p:cNvGrpSpPr/>
        <p:nvPr/>
      </p:nvGrpSpPr>
      <p:grpSpPr>
        <a:xfrm>
          <a:off x="0" y="0"/>
          <a:ext cx="0" cy="0"/>
          <a:chOff x="0" y="0"/>
          <a:chExt cx="0" cy="0"/>
        </a:xfrm>
      </p:grpSpPr>
      <p:sp>
        <p:nvSpPr>
          <p:cNvPr name="TextBox 2" id="2"/>
          <p:cNvSpPr txBox="true"/>
          <p:nvPr/>
        </p:nvSpPr>
        <p:spPr>
          <a:xfrm rot="0">
            <a:off x="2763468" y="3366282"/>
            <a:ext cx="13386390" cy="1028700"/>
          </a:xfrm>
          <a:prstGeom prst="rect">
            <a:avLst/>
          </a:prstGeom>
        </p:spPr>
        <p:txBody>
          <a:bodyPr anchor="t" rtlCol="false" tIns="0" lIns="0" bIns="0" rIns="0">
            <a:spAutoFit/>
          </a:bodyPr>
          <a:lstStyle/>
          <a:p>
            <a:pPr algn="ctr">
              <a:lnSpc>
                <a:spcPts val="8400"/>
              </a:lnSpc>
            </a:pPr>
            <a:r>
              <a:rPr lang="en-US" sz="6000" b="true">
                <a:solidFill>
                  <a:srgbClr val="CF4622"/>
                </a:solidFill>
                <a:latin typeface="Canva Sans Bold"/>
                <a:ea typeface="Canva Sans Bold"/>
                <a:cs typeface="Canva Sans Bold"/>
                <a:sym typeface="Canva Sans Bold"/>
              </a:rPr>
              <a:t>Key research Questions</a:t>
            </a:r>
          </a:p>
        </p:txBody>
      </p:sp>
      <p:sp>
        <p:nvSpPr>
          <p:cNvPr name="TextBox 3" id="3"/>
          <p:cNvSpPr txBox="true"/>
          <p:nvPr/>
        </p:nvSpPr>
        <p:spPr>
          <a:xfrm rot="0">
            <a:off x="7872591" y="6188713"/>
            <a:ext cx="2542818" cy="887095"/>
          </a:xfrm>
          <a:prstGeom prst="rect">
            <a:avLst/>
          </a:prstGeom>
        </p:spPr>
        <p:txBody>
          <a:bodyPr anchor="t" rtlCol="false" tIns="0" lIns="0" bIns="0" rIns="0">
            <a:spAutoFit/>
          </a:bodyPr>
          <a:lstStyle/>
          <a:p>
            <a:pPr algn="ctr">
              <a:lnSpc>
                <a:spcPts val="7279"/>
              </a:lnSpc>
            </a:pPr>
            <a:r>
              <a:rPr lang="en-US" sz="5199" b="true">
                <a:solidFill>
                  <a:srgbClr val="254336"/>
                </a:solidFill>
                <a:latin typeface="Canva Sans Bold"/>
                <a:ea typeface="Canva Sans Bold"/>
                <a:cs typeface="Canva Sans Bold"/>
                <a:sym typeface="Canva Sans Bold"/>
              </a:rPr>
              <a:t>Insights</a:t>
            </a:r>
          </a:p>
        </p:txBody>
      </p:sp>
      <p:sp>
        <p:nvSpPr>
          <p:cNvPr name="TextBox 4" id="4"/>
          <p:cNvSpPr txBox="true"/>
          <p:nvPr/>
        </p:nvSpPr>
        <p:spPr>
          <a:xfrm rot="0">
            <a:off x="8898315" y="4819725"/>
            <a:ext cx="491371" cy="1005205"/>
          </a:xfrm>
          <a:prstGeom prst="rect">
            <a:avLst/>
          </a:prstGeom>
        </p:spPr>
        <p:txBody>
          <a:bodyPr anchor="t" rtlCol="false" tIns="0" lIns="0" bIns="0" rIns="0">
            <a:spAutoFit/>
          </a:bodyPr>
          <a:lstStyle/>
          <a:p>
            <a:pPr algn="ctr">
              <a:lnSpc>
                <a:spcPts val="8119"/>
              </a:lnSpc>
            </a:pPr>
            <a:r>
              <a:rPr lang="en-US" sz="5799" b="true">
                <a:solidFill>
                  <a:srgbClr val="000000"/>
                </a:solidFill>
                <a:latin typeface="Canva Sans Bold"/>
                <a:ea typeface="Canva Sans Bold"/>
                <a:cs typeface="Canva Sans Bold"/>
                <a:sym typeface="Canva Sans Bold"/>
              </a:rPr>
              <a:t>&amp;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2246153" y="1268864"/>
            <a:ext cx="13445128" cy="6844792"/>
          </a:xfrm>
          <a:custGeom>
            <a:avLst/>
            <a:gdLst/>
            <a:ahLst/>
            <a:cxnLst/>
            <a:rect r="r" b="b" t="t" l="l"/>
            <a:pathLst>
              <a:path h="6844792" w="13445128">
                <a:moveTo>
                  <a:pt x="0" y="0"/>
                </a:moveTo>
                <a:lnTo>
                  <a:pt x="13445128" y="0"/>
                </a:lnTo>
                <a:lnTo>
                  <a:pt x="13445128" y="6844792"/>
                </a:lnTo>
                <a:lnTo>
                  <a:pt x="0" y="6844792"/>
                </a:lnTo>
                <a:lnTo>
                  <a:pt x="0" y="0"/>
                </a:lnTo>
                <a:close/>
              </a:path>
            </a:pathLst>
          </a:custGeom>
          <a:blipFill>
            <a:blip r:embed="rId2"/>
            <a:stretch>
              <a:fillRect l="0" t="0" r="0" b="0"/>
            </a:stretch>
          </a:blipFill>
        </p:spPr>
      </p:sp>
      <p:sp>
        <p:nvSpPr>
          <p:cNvPr name="TextBox 3" id="3"/>
          <p:cNvSpPr txBox="true"/>
          <p:nvPr/>
        </p:nvSpPr>
        <p:spPr>
          <a:xfrm rot="0">
            <a:off x="858145" y="442702"/>
            <a:ext cx="15711324" cy="1126326"/>
          </a:xfrm>
          <a:prstGeom prst="rect">
            <a:avLst/>
          </a:prstGeom>
        </p:spPr>
        <p:txBody>
          <a:bodyPr anchor="t" rtlCol="false" tIns="0" lIns="0" bIns="0" rIns="0">
            <a:spAutoFit/>
          </a:bodyPr>
          <a:lstStyle/>
          <a:p>
            <a:pPr algn="l">
              <a:lnSpc>
                <a:spcPts val="3680"/>
              </a:lnSpc>
            </a:pPr>
            <a:r>
              <a:rPr lang="en-US" sz="2629" b="true">
                <a:solidFill>
                  <a:srgbClr val="FFFFFF"/>
                </a:solidFill>
                <a:latin typeface="Canva Sans Bold"/>
                <a:ea typeface="Canva Sans Bold"/>
                <a:cs typeface="Canva Sans Bold"/>
                <a:sym typeface="Canva Sans Bold"/>
              </a:rPr>
              <a:t>1.    How do sales volumes fluctuate during Christmas compared to other periods in the dataset?</a:t>
            </a:r>
          </a:p>
          <a:p>
            <a:pPr algn="ctr">
              <a:lnSpc>
                <a:spcPts val="5507"/>
              </a:lnSpc>
            </a:pPr>
          </a:p>
        </p:txBody>
      </p:sp>
      <p:sp>
        <p:nvSpPr>
          <p:cNvPr name="TextBox 4" id="4"/>
          <p:cNvSpPr txBox="true"/>
          <p:nvPr/>
        </p:nvSpPr>
        <p:spPr>
          <a:xfrm rot="0">
            <a:off x="299096" y="8555901"/>
            <a:ext cx="17988904" cy="878619"/>
          </a:xfrm>
          <a:prstGeom prst="rect">
            <a:avLst/>
          </a:prstGeom>
        </p:spPr>
        <p:txBody>
          <a:bodyPr anchor="t" rtlCol="false" tIns="0" lIns="0" bIns="0" rIns="0">
            <a:spAutoFit/>
          </a:bodyPr>
          <a:lstStyle/>
          <a:p>
            <a:pPr algn="l" marL="547023" indent="-273512" lvl="1">
              <a:lnSpc>
                <a:spcPts val="3547"/>
              </a:lnSpc>
              <a:buFont typeface="Arial"/>
              <a:buChar char="•"/>
            </a:pPr>
            <a:r>
              <a:rPr lang="en-US" b="true" sz="2533">
                <a:solidFill>
                  <a:srgbClr val="FECD48"/>
                </a:solidFill>
                <a:latin typeface="Canva Sans Bold"/>
                <a:ea typeface="Canva Sans Bold"/>
                <a:cs typeface="Canva Sans Bold"/>
                <a:sym typeface="Canva Sans Bold"/>
              </a:rPr>
              <a:t>sales volumes fluctuate significantly during the Christmas period, with a substantial increase in sales during November and December compared to other periods in the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1755386" y="1814299"/>
            <a:ext cx="7532401" cy="6011404"/>
          </a:xfrm>
          <a:custGeom>
            <a:avLst/>
            <a:gdLst/>
            <a:ahLst/>
            <a:cxnLst/>
            <a:rect r="r" b="b" t="t" l="l"/>
            <a:pathLst>
              <a:path h="6011404" w="7532401">
                <a:moveTo>
                  <a:pt x="0" y="0"/>
                </a:moveTo>
                <a:lnTo>
                  <a:pt x="7532400" y="0"/>
                </a:lnTo>
                <a:lnTo>
                  <a:pt x="7532400" y="6011404"/>
                </a:lnTo>
                <a:lnTo>
                  <a:pt x="0" y="6011404"/>
                </a:lnTo>
                <a:lnTo>
                  <a:pt x="0" y="0"/>
                </a:lnTo>
                <a:close/>
              </a:path>
            </a:pathLst>
          </a:custGeom>
          <a:blipFill>
            <a:blip r:embed="rId2"/>
            <a:stretch>
              <a:fillRect l="-3722" t="0" r="-243" b="0"/>
            </a:stretch>
          </a:blipFill>
        </p:spPr>
      </p:sp>
      <p:sp>
        <p:nvSpPr>
          <p:cNvPr name="Freeform 3" id="3"/>
          <p:cNvSpPr/>
          <p:nvPr/>
        </p:nvSpPr>
        <p:spPr>
          <a:xfrm flipH="false" flipV="false" rot="0">
            <a:off x="9856489" y="1814299"/>
            <a:ext cx="8024929" cy="6011404"/>
          </a:xfrm>
          <a:custGeom>
            <a:avLst/>
            <a:gdLst/>
            <a:ahLst/>
            <a:cxnLst/>
            <a:rect r="r" b="b" t="t" l="l"/>
            <a:pathLst>
              <a:path h="6011404" w="8024929">
                <a:moveTo>
                  <a:pt x="0" y="0"/>
                </a:moveTo>
                <a:lnTo>
                  <a:pt x="8024929" y="0"/>
                </a:lnTo>
                <a:lnTo>
                  <a:pt x="8024929" y="6011404"/>
                </a:lnTo>
                <a:lnTo>
                  <a:pt x="0" y="6011404"/>
                </a:lnTo>
                <a:lnTo>
                  <a:pt x="0" y="0"/>
                </a:lnTo>
                <a:close/>
              </a:path>
            </a:pathLst>
          </a:custGeom>
          <a:blipFill>
            <a:blip r:embed="rId3"/>
            <a:stretch>
              <a:fillRect l="-856" t="0" r="-856" b="0"/>
            </a:stretch>
          </a:blipFill>
        </p:spPr>
      </p:sp>
      <p:sp>
        <p:nvSpPr>
          <p:cNvPr name="TextBox 4" id="4"/>
          <p:cNvSpPr txBox="true"/>
          <p:nvPr/>
        </p:nvSpPr>
        <p:spPr>
          <a:xfrm rot="0">
            <a:off x="1028700" y="622717"/>
            <a:ext cx="15516702" cy="1339214"/>
          </a:xfrm>
          <a:prstGeom prst="rect">
            <a:avLst/>
          </a:prstGeom>
        </p:spPr>
        <p:txBody>
          <a:bodyPr anchor="t" rtlCol="false" tIns="0" lIns="0" bIns="0" rIns="0">
            <a:spAutoFit/>
          </a:bodyPr>
          <a:lstStyle/>
          <a:p>
            <a:pPr algn="ctr">
              <a:lnSpc>
                <a:spcPts val="3640"/>
              </a:lnSpc>
            </a:pPr>
            <a:r>
              <a:rPr lang="en-US" sz="2600" b="true">
                <a:solidFill>
                  <a:srgbClr val="FFFFFF"/>
                </a:solidFill>
                <a:latin typeface="Canva Sans Bold"/>
                <a:ea typeface="Canva Sans Bold"/>
                <a:cs typeface="Canva Sans Bold"/>
                <a:sym typeface="Canva Sans Bold"/>
              </a:rPr>
              <a:t>2.    What are the age and gender distributions of customers making purchases during Christmas?</a:t>
            </a:r>
          </a:p>
          <a:p>
            <a:pPr algn="ctr">
              <a:lnSpc>
                <a:spcPts val="72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8961838" y="2181809"/>
            <a:ext cx="6094949" cy="5817905"/>
          </a:xfrm>
          <a:custGeom>
            <a:avLst/>
            <a:gdLst/>
            <a:ahLst/>
            <a:cxnLst/>
            <a:rect r="r" b="b" t="t" l="l"/>
            <a:pathLst>
              <a:path h="5817905" w="6094949">
                <a:moveTo>
                  <a:pt x="0" y="0"/>
                </a:moveTo>
                <a:lnTo>
                  <a:pt x="6094949" y="0"/>
                </a:lnTo>
                <a:lnTo>
                  <a:pt x="6094949" y="5817906"/>
                </a:lnTo>
                <a:lnTo>
                  <a:pt x="0" y="5817906"/>
                </a:lnTo>
                <a:lnTo>
                  <a:pt x="0" y="0"/>
                </a:lnTo>
                <a:close/>
              </a:path>
            </a:pathLst>
          </a:custGeom>
          <a:blipFill>
            <a:blip r:embed="rId2"/>
            <a:stretch>
              <a:fillRect l="0" t="0" r="0" b="0"/>
            </a:stretch>
          </a:blipFill>
        </p:spPr>
      </p:sp>
      <p:sp>
        <p:nvSpPr>
          <p:cNvPr name="Freeform 3" id="3"/>
          <p:cNvSpPr/>
          <p:nvPr/>
        </p:nvSpPr>
        <p:spPr>
          <a:xfrm flipH="false" flipV="false" rot="0">
            <a:off x="1247257" y="2059073"/>
            <a:ext cx="5543040" cy="6074080"/>
          </a:xfrm>
          <a:custGeom>
            <a:avLst/>
            <a:gdLst/>
            <a:ahLst/>
            <a:cxnLst/>
            <a:rect r="r" b="b" t="t" l="l"/>
            <a:pathLst>
              <a:path h="6074080" w="5543040">
                <a:moveTo>
                  <a:pt x="0" y="0"/>
                </a:moveTo>
                <a:lnTo>
                  <a:pt x="5543040" y="0"/>
                </a:lnTo>
                <a:lnTo>
                  <a:pt x="5543040" y="6074080"/>
                </a:lnTo>
                <a:lnTo>
                  <a:pt x="0" y="6074080"/>
                </a:lnTo>
                <a:lnTo>
                  <a:pt x="0" y="0"/>
                </a:lnTo>
                <a:close/>
              </a:path>
            </a:pathLst>
          </a:custGeom>
          <a:blipFill>
            <a:blip r:embed="rId3"/>
            <a:stretch>
              <a:fillRect l="0" t="0" r="0" b="-1131"/>
            </a:stretch>
          </a:blipFill>
        </p:spPr>
      </p:sp>
      <p:sp>
        <p:nvSpPr>
          <p:cNvPr name="TextBox 4" id="4"/>
          <p:cNvSpPr txBox="true"/>
          <p:nvPr/>
        </p:nvSpPr>
        <p:spPr>
          <a:xfrm rot="0">
            <a:off x="228259" y="344340"/>
            <a:ext cx="18059741" cy="1714734"/>
          </a:xfrm>
          <a:prstGeom prst="rect">
            <a:avLst/>
          </a:prstGeom>
        </p:spPr>
        <p:txBody>
          <a:bodyPr anchor="t" rtlCol="false" tIns="0" lIns="0" bIns="0" rIns="0">
            <a:spAutoFit/>
          </a:bodyPr>
          <a:lstStyle/>
          <a:p>
            <a:pPr algn="l">
              <a:lnSpc>
                <a:spcPts val="3491"/>
              </a:lnSpc>
            </a:pPr>
            <a:r>
              <a:rPr lang="en-US" sz="2493" b="true">
                <a:solidFill>
                  <a:srgbClr val="FFFFFF"/>
                </a:solidFill>
                <a:latin typeface="Canva Sans Bold"/>
                <a:ea typeface="Canva Sans Bold"/>
                <a:cs typeface="Canva Sans Bold"/>
                <a:sym typeface="Canva Sans Bold"/>
              </a:rPr>
              <a:t>3.   Which regions or cities show the highest sales volumes during Christmas, and how do these trends compare to non-Christmas periods?</a:t>
            </a:r>
          </a:p>
          <a:p>
            <a:pPr algn="l">
              <a:lnSpc>
                <a:spcPts val="698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54336"/>
        </a:solidFill>
      </p:bgPr>
    </p:bg>
    <p:spTree>
      <p:nvGrpSpPr>
        <p:cNvPr id="1" name=""/>
        <p:cNvGrpSpPr/>
        <p:nvPr/>
      </p:nvGrpSpPr>
      <p:grpSpPr>
        <a:xfrm>
          <a:off x="0" y="0"/>
          <a:ext cx="0" cy="0"/>
          <a:chOff x="0" y="0"/>
          <a:chExt cx="0" cy="0"/>
        </a:xfrm>
      </p:grpSpPr>
      <p:sp>
        <p:nvSpPr>
          <p:cNvPr name="Freeform 2" id="2"/>
          <p:cNvSpPr/>
          <p:nvPr/>
        </p:nvSpPr>
        <p:spPr>
          <a:xfrm flipH="false" flipV="false" rot="0">
            <a:off x="2262173" y="2123157"/>
            <a:ext cx="4990160" cy="4990160"/>
          </a:xfrm>
          <a:custGeom>
            <a:avLst/>
            <a:gdLst/>
            <a:ahLst/>
            <a:cxnLst/>
            <a:rect r="r" b="b" t="t" l="l"/>
            <a:pathLst>
              <a:path h="4990160" w="4990160">
                <a:moveTo>
                  <a:pt x="0" y="0"/>
                </a:moveTo>
                <a:lnTo>
                  <a:pt x="4990160" y="0"/>
                </a:lnTo>
                <a:lnTo>
                  <a:pt x="4990160" y="4990160"/>
                </a:lnTo>
                <a:lnTo>
                  <a:pt x="0" y="4990160"/>
                </a:lnTo>
                <a:lnTo>
                  <a:pt x="0" y="0"/>
                </a:lnTo>
                <a:close/>
              </a:path>
            </a:pathLst>
          </a:custGeom>
          <a:blipFill>
            <a:blip r:embed="rId2"/>
            <a:stretch>
              <a:fillRect l="0" t="0" r="0" b="0"/>
            </a:stretch>
          </a:blipFill>
        </p:spPr>
      </p:sp>
      <p:sp>
        <p:nvSpPr>
          <p:cNvPr name="Freeform 3" id="3"/>
          <p:cNvSpPr/>
          <p:nvPr/>
        </p:nvSpPr>
        <p:spPr>
          <a:xfrm flipH="false" flipV="false" rot="0">
            <a:off x="9463036" y="2105300"/>
            <a:ext cx="5297808" cy="5008017"/>
          </a:xfrm>
          <a:custGeom>
            <a:avLst/>
            <a:gdLst/>
            <a:ahLst/>
            <a:cxnLst/>
            <a:rect r="r" b="b" t="t" l="l"/>
            <a:pathLst>
              <a:path h="5008017" w="5297808">
                <a:moveTo>
                  <a:pt x="0" y="0"/>
                </a:moveTo>
                <a:lnTo>
                  <a:pt x="5297808" y="0"/>
                </a:lnTo>
                <a:lnTo>
                  <a:pt x="5297808" y="5008017"/>
                </a:lnTo>
                <a:lnTo>
                  <a:pt x="0" y="5008017"/>
                </a:lnTo>
                <a:lnTo>
                  <a:pt x="0" y="0"/>
                </a:lnTo>
                <a:close/>
              </a:path>
            </a:pathLst>
          </a:custGeom>
          <a:blipFill>
            <a:blip r:embed="rId3"/>
            <a:stretch>
              <a:fillRect l="0" t="-9722" r="0" b="0"/>
            </a:stretch>
          </a:blipFill>
        </p:spPr>
      </p:sp>
      <p:sp>
        <p:nvSpPr>
          <p:cNvPr name="TextBox 4" id="4"/>
          <p:cNvSpPr txBox="true"/>
          <p:nvPr/>
        </p:nvSpPr>
        <p:spPr>
          <a:xfrm rot="0">
            <a:off x="0" y="263801"/>
            <a:ext cx="18288000" cy="1841499"/>
          </a:xfrm>
          <a:prstGeom prst="rect">
            <a:avLst/>
          </a:prstGeom>
        </p:spPr>
        <p:txBody>
          <a:bodyPr anchor="t" rtlCol="false" tIns="0" lIns="0" bIns="0" rIns="0">
            <a:spAutoFit/>
          </a:bodyPr>
          <a:lstStyle/>
          <a:p>
            <a:pPr algn="ctr">
              <a:lnSpc>
                <a:spcPts val="3780"/>
              </a:lnSpc>
            </a:pPr>
            <a:r>
              <a:rPr lang="en-US" sz="2700" b="true">
                <a:solidFill>
                  <a:srgbClr val="FFFFFF"/>
                </a:solidFill>
                <a:latin typeface="Canva Sans Bold"/>
                <a:ea typeface="Canva Sans Bold"/>
                <a:cs typeface="Canva Sans Bold"/>
                <a:sym typeface="Canva Sans Bold"/>
              </a:rPr>
              <a:t>4.   What is the effect of promotions on sales during Christmas? Are specific promotions more effective than others?</a:t>
            </a:r>
          </a:p>
          <a:p>
            <a:pPr algn="ctr">
              <a:lnSpc>
                <a:spcPts val="7419"/>
              </a:lnSpc>
            </a:pPr>
          </a:p>
        </p:txBody>
      </p:sp>
      <p:sp>
        <p:nvSpPr>
          <p:cNvPr name="TextBox 5" id="5"/>
          <p:cNvSpPr txBox="true"/>
          <p:nvPr/>
        </p:nvSpPr>
        <p:spPr>
          <a:xfrm rot="0">
            <a:off x="1724680" y="7713324"/>
            <a:ext cx="14838641" cy="914293"/>
          </a:xfrm>
          <a:prstGeom prst="rect">
            <a:avLst/>
          </a:prstGeom>
        </p:spPr>
        <p:txBody>
          <a:bodyPr anchor="t" rtlCol="false" tIns="0" lIns="0" bIns="0" rIns="0">
            <a:spAutoFit/>
          </a:bodyPr>
          <a:lstStyle/>
          <a:p>
            <a:pPr algn="ctr" marL="567649" indent="-283825" lvl="1">
              <a:lnSpc>
                <a:spcPts val="3680"/>
              </a:lnSpc>
              <a:buFont typeface="Arial"/>
              <a:buChar char="•"/>
            </a:pPr>
            <a:r>
              <a:rPr lang="en-US" sz="2629">
                <a:solidFill>
                  <a:srgbClr val="FECD48"/>
                </a:solidFill>
                <a:latin typeface="Canva Sans"/>
                <a:ea typeface="Canva Sans"/>
                <a:cs typeface="Canva Sans"/>
                <a:sym typeface="Canva Sans"/>
              </a:rPr>
              <a:t>Promotion application rates are consistent across Christmas and non-Christmas periods.</a:t>
            </a:r>
          </a:p>
          <a:p>
            <a:pPr algn="l" marL="567649" indent="-283825" lvl="1">
              <a:lnSpc>
                <a:spcPts val="3680"/>
              </a:lnSpc>
              <a:buFont typeface="Arial"/>
              <a:buChar char="•"/>
            </a:pPr>
            <a:r>
              <a:rPr lang="en-US" sz="2629">
                <a:solidFill>
                  <a:srgbClr val="FECD48"/>
                </a:solidFill>
                <a:latin typeface="Canva Sans"/>
                <a:ea typeface="Canva Sans"/>
                <a:cs typeface="Canva Sans"/>
                <a:sym typeface="Canva Sans"/>
              </a:rPr>
              <a:t>Approximately half of customers apply promotions during both periods.</a:t>
            </a:r>
          </a:p>
        </p:txBody>
      </p:sp>
      <p:sp>
        <p:nvSpPr>
          <p:cNvPr name="TextBox 6" id="6"/>
          <p:cNvSpPr txBox="true"/>
          <p:nvPr/>
        </p:nvSpPr>
        <p:spPr>
          <a:xfrm rot="0">
            <a:off x="2262173" y="1471965"/>
            <a:ext cx="4990160" cy="646429"/>
          </a:xfrm>
          <a:prstGeom prst="rect">
            <a:avLst/>
          </a:prstGeom>
        </p:spPr>
        <p:txBody>
          <a:bodyPr anchor="t" rtlCol="false" tIns="0" lIns="0" bIns="0" rIns="0">
            <a:spAutoFit/>
          </a:bodyPr>
          <a:lstStyle/>
          <a:p>
            <a:pPr algn="ctr">
              <a:lnSpc>
                <a:spcPts val="5320"/>
              </a:lnSpc>
            </a:pPr>
            <a:r>
              <a:rPr lang="en-US" sz="3800">
                <a:solidFill>
                  <a:srgbClr val="FFFFFF"/>
                </a:solidFill>
                <a:latin typeface="Canva Sans"/>
                <a:ea typeface="Canva Sans"/>
                <a:cs typeface="Canva Sans"/>
                <a:sym typeface="Canva Sans"/>
              </a:rPr>
              <a:t>Christmas sales</a:t>
            </a:r>
          </a:p>
        </p:txBody>
      </p:sp>
      <p:sp>
        <p:nvSpPr>
          <p:cNvPr name="TextBox 7" id="7"/>
          <p:cNvSpPr txBox="true"/>
          <p:nvPr/>
        </p:nvSpPr>
        <p:spPr>
          <a:xfrm rot="0">
            <a:off x="10105347" y="1509748"/>
            <a:ext cx="4411980" cy="613409"/>
          </a:xfrm>
          <a:prstGeom prst="rect">
            <a:avLst/>
          </a:prstGeom>
        </p:spPr>
        <p:txBody>
          <a:bodyPr anchor="t" rtlCol="false" tIns="0" lIns="0" bIns="0" rIns="0">
            <a:spAutoFit/>
          </a:bodyPr>
          <a:lstStyle/>
          <a:p>
            <a:pPr algn="ctr">
              <a:lnSpc>
                <a:spcPts val="5040"/>
              </a:lnSpc>
            </a:pPr>
            <a:r>
              <a:rPr lang="en-US" sz="3600">
                <a:solidFill>
                  <a:srgbClr val="FFFFFF"/>
                </a:solidFill>
                <a:latin typeface="Canva Sans"/>
                <a:ea typeface="Canva Sans"/>
                <a:cs typeface="Canva Sans"/>
                <a:sym typeface="Canva Sans"/>
              </a:rPr>
              <a:t>Non christmas sales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DAGaGluNB90</dc:identifier>
  <dcterms:modified xsi:type="dcterms:W3CDTF">2011-08-01T06:04:30Z</dcterms:modified>
  <cp:revision>1</cp:revision>
  <dc:title>FP20 Analytics Challenge 22</dc:title>
</cp:coreProperties>
</file>